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15"/>
  </p:notesMasterIdLst>
  <p:sldIdLst>
    <p:sldId id="259" r:id="rId6"/>
    <p:sldId id="260" r:id="rId7"/>
    <p:sldId id="265" r:id="rId8"/>
    <p:sldId id="266" r:id="rId9"/>
    <p:sldId id="267" r:id="rId10"/>
    <p:sldId id="261" r:id="rId11"/>
    <p:sldId id="262" r:id="rId12"/>
    <p:sldId id="264" r:id="rId13"/>
    <p:sldId id="263" r:id="rId14"/>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22784"/>
    <a:srgbClr val="F4F4F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Normaali tyyli 2 - Korostu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287" autoAdjust="0"/>
    <p:restoredTop sz="96331"/>
  </p:normalViewPr>
  <p:slideViewPr>
    <p:cSldViewPr snapToGrid="0">
      <p:cViewPr varScale="1">
        <p:scale>
          <a:sx n="60" d="100"/>
          <a:sy n="60" d="100"/>
        </p:scale>
        <p:origin x="1264" y="48"/>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1.xml"/><Relationship Id="rId15"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älimaa Anne (KEHA)" userId="bb726f1c-caeb-4398-af5b-a954bf6c7030" providerId="ADAL" clId="{B1D5A2E1-6B79-4F7D-BEC9-B3CBEF6E5D4C}"/>
    <pc:docChg chg="modSld">
      <pc:chgData name="Välimaa Anne (KEHA)" userId="bb726f1c-caeb-4398-af5b-a954bf6c7030" providerId="ADAL" clId="{B1D5A2E1-6B79-4F7D-BEC9-B3CBEF6E5D4C}" dt="2024-10-28T08:47:27.300" v="39" actId="20577"/>
      <pc:docMkLst>
        <pc:docMk/>
      </pc:docMkLst>
      <pc:sldChg chg="modSp mod">
        <pc:chgData name="Välimaa Anne (KEHA)" userId="bb726f1c-caeb-4398-af5b-a954bf6c7030" providerId="ADAL" clId="{B1D5A2E1-6B79-4F7D-BEC9-B3CBEF6E5D4C}" dt="2024-10-28T08:43:00.645" v="18" actId="14100"/>
        <pc:sldMkLst>
          <pc:docMk/>
          <pc:sldMk cId="927387356" sldId="259"/>
        </pc:sldMkLst>
        <pc:spChg chg="mod">
          <ac:chgData name="Välimaa Anne (KEHA)" userId="bb726f1c-caeb-4398-af5b-a954bf6c7030" providerId="ADAL" clId="{B1D5A2E1-6B79-4F7D-BEC9-B3CBEF6E5D4C}" dt="2024-10-28T08:43:00.645" v="18" actId="14100"/>
          <ac:spMkLst>
            <pc:docMk/>
            <pc:sldMk cId="927387356" sldId="259"/>
            <ac:spMk id="2" creationId="{BC8B840B-CE40-43DF-9EE3-2E1E3D2275D7}"/>
          </ac:spMkLst>
        </pc:spChg>
      </pc:sldChg>
      <pc:sldChg chg="modSp mod">
        <pc:chgData name="Välimaa Anne (KEHA)" userId="bb726f1c-caeb-4398-af5b-a954bf6c7030" providerId="ADAL" clId="{B1D5A2E1-6B79-4F7D-BEC9-B3CBEF6E5D4C}" dt="2024-10-28T08:44:51.909" v="32" actId="20577"/>
        <pc:sldMkLst>
          <pc:docMk/>
          <pc:sldMk cId="1726949543" sldId="260"/>
        </pc:sldMkLst>
        <pc:spChg chg="mod">
          <ac:chgData name="Välimaa Anne (KEHA)" userId="bb726f1c-caeb-4398-af5b-a954bf6c7030" providerId="ADAL" clId="{B1D5A2E1-6B79-4F7D-BEC9-B3CBEF6E5D4C}" dt="2024-10-28T08:44:51.909" v="32" actId="20577"/>
          <ac:spMkLst>
            <pc:docMk/>
            <pc:sldMk cId="1726949543" sldId="260"/>
            <ac:spMk id="2" creationId="{B809134B-A485-EE05-25F1-F128DA684145}"/>
          </ac:spMkLst>
        </pc:spChg>
      </pc:sldChg>
      <pc:sldChg chg="modSp mod">
        <pc:chgData name="Välimaa Anne (KEHA)" userId="bb726f1c-caeb-4398-af5b-a954bf6c7030" providerId="ADAL" clId="{B1D5A2E1-6B79-4F7D-BEC9-B3CBEF6E5D4C}" dt="2024-10-28T08:47:27.300" v="39" actId="20577"/>
        <pc:sldMkLst>
          <pc:docMk/>
          <pc:sldMk cId="3587291564" sldId="261"/>
        </pc:sldMkLst>
        <pc:spChg chg="mod">
          <ac:chgData name="Välimaa Anne (KEHA)" userId="bb726f1c-caeb-4398-af5b-a954bf6c7030" providerId="ADAL" clId="{B1D5A2E1-6B79-4F7D-BEC9-B3CBEF6E5D4C}" dt="2024-10-28T08:47:27.300" v="39" actId="20577"/>
          <ac:spMkLst>
            <pc:docMk/>
            <pc:sldMk cId="3587291564" sldId="261"/>
            <ac:spMk id="2" creationId="{B1E33AD4-84E1-7F12-A15B-B19C1E7C20A3}"/>
          </ac:spMkLst>
        </pc:spChg>
      </pc:sldChg>
      <pc:sldChg chg="modSp mod">
        <pc:chgData name="Välimaa Anne (KEHA)" userId="bb726f1c-caeb-4398-af5b-a954bf6c7030" providerId="ADAL" clId="{B1D5A2E1-6B79-4F7D-BEC9-B3CBEF6E5D4C}" dt="2024-10-28T08:44:34.201" v="25" actId="20577"/>
        <pc:sldMkLst>
          <pc:docMk/>
          <pc:sldMk cId="3737941344" sldId="263"/>
        </pc:sldMkLst>
        <pc:spChg chg="mod">
          <ac:chgData name="Välimaa Anne (KEHA)" userId="bb726f1c-caeb-4398-af5b-a954bf6c7030" providerId="ADAL" clId="{B1D5A2E1-6B79-4F7D-BEC9-B3CBEF6E5D4C}" dt="2024-10-28T08:44:34.201" v="25" actId="20577"/>
          <ac:spMkLst>
            <pc:docMk/>
            <pc:sldMk cId="3737941344" sldId="263"/>
            <ac:spMk id="10" creationId="{A3BFCAAA-FA12-B83A-4057-9079C81A5986}"/>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109B42E-B6D8-4599-863B-366C19671F4D}" type="datetimeFigureOut">
              <a:rPr lang="fi-FI" smtClean="0"/>
              <a:t>28.10.2024</a:t>
            </a:fld>
            <a:endParaRPr lang="fi-FI"/>
          </a:p>
        </p:txBody>
      </p:sp>
      <p:sp>
        <p:nvSpPr>
          <p:cNvPr id="4" name="Dian kuvan paikkamerkki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00D055B-3931-4885-BEE5-49B875A29FB4}" type="slidenum">
              <a:rPr lang="fi-FI" smtClean="0"/>
              <a:t>‹#›</a:t>
            </a:fld>
            <a:endParaRPr lang="fi-FI"/>
          </a:p>
        </p:txBody>
      </p:sp>
    </p:spTree>
    <p:extLst>
      <p:ext uri="{BB962C8B-B14F-4D97-AF65-F5344CB8AC3E}">
        <p14:creationId xmlns:p14="http://schemas.microsoft.com/office/powerpoint/2010/main" val="2125043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fld id="{E00D055B-3931-4885-BEE5-49B875A29FB4}" type="slidenum">
              <a:rPr lang="fi-FI" smtClean="0"/>
              <a:t>1</a:t>
            </a:fld>
            <a:endParaRPr lang="fi-FI"/>
          </a:p>
        </p:txBody>
      </p:sp>
    </p:spTree>
    <p:extLst>
      <p:ext uri="{BB962C8B-B14F-4D97-AF65-F5344CB8AC3E}">
        <p14:creationId xmlns:p14="http://schemas.microsoft.com/office/powerpoint/2010/main" val="4579189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fld id="{E00D055B-3931-4885-BEE5-49B875A29FB4}" type="slidenum">
              <a:rPr lang="fi-FI" smtClean="0"/>
              <a:t>2</a:t>
            </a:fld>
            <a:endParaRPr lang="fi-FI"/>
          </a:p>
        </p:txBody>
      </p:sp>
    </p:spTree>
    <p:extLst>
      <p:ext uri="{BB962C8B-B14F-4D97-AF65-F5344CB8AC3E}">
        <p14:creationId xmlns:p14="http://schemas.microsoft.com/office/powerpoint/2010/main" val="8125288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fld id="{E00D055B-3931-4885-BEE5-49B875A29FB4}" type="slidenum">
              <a:rPr lang="fi-FI" smtClean="0"/>
              <a:t>6</a:t>
            </a:fld>
            <a:endParaRPr lang="fi-FI"/>
          </a:p>
        </p:txBody>
      </p:sp>
    </p:spTree>
    <p:extLst>
      <p:ext uri="{BB962C8B-B14F-4D97-AF65-F5344CB8AC3E}">
        <p14:creationId xmlns:p14="http://schemas.microsoft.com/office/powerpoint/2010/main" val="31974135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fld id="{E00D055B-3931-4885-BEE5-49B875A29FB4}" type="slidenum">
              <a:rPr lang="fi-FI" smtClean="0"/>
              <a:t>7</a:t>
            </a:fld>
            <a:endParaRPr lang="fi-FI"/>
          </a:p>
        </p:txBody>
      </p:sp>
    </p:spTree>
    <p:extLst>
      <p:ext uri="{BB962C8B-B14F-4D97-AF65-F5344CB8AC3E}">
        <p14:creationId xmlns:p14="http://schemas.microsoft.com/office/powerpoint/2010/main" val="16152020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fld id="{E00D055B-3931-4885-BEE5-49B875A29FB4}" type="slidenum">
              <a:rPr lang="fi-FI" smtClean="0"/>
              <a:t>8</a:t>
            </a:fld>
            <a:endParaRPr lang="fi-FI"/>
          </a:p>
        </p:txBody>
      </p:sp>
    </p:spTree>
    <p:extLst>
      <p:ext uri="{BB962C8B-B14F-4D97-AF65-F5344CB8AC3E}">
        <p14:creationId xmlns:p14="http://schemas.microsoft.com/office/powerpoint/2010/main" val="29456310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fld id="{E00D055B-3931-4885-BEE5-49B875A29FB4}" type="slidenum">
              <a:rPr lang="fi-FI" smtClean="0"/>
              <a:t>9</a:t>
            </a:fld>
            <a:endParaRPr lang="fi-FI"/>
          </a:p>
        </p:txBody>
      </p:sp>
    </p:spTree>
    <p:extLst>
      <p:ext uri="{BB962C8B-B14F-4D97-AF65-F5344CB8AC3E}">
        <p14:creationId xmlns:p14="http://schemas.microsoft.com/office/powerpoint/2010/main" val="370871465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Pääotsikko 1">
    <p:spTree>
      <p:nvGrpSpPr>
        <p:cNvPr id="1" name=""/>
        <p:cNvGrpSpPr/>
        <p:nvPr/>
      </p:nvGrpSpPr>
      <p:grpSpPr>
        <a:xfrm>
          <a:off x="0" y="0"/>
          <a:ext cx="0" cy="0"/>
          <a:chOff x="0" y="0"/>
          <a:chExt cx="0" cy="0"/>
        </a:xfrm>
      </p:grpSpPr>
      <p:pic>
        <p:nvPicPr>
          <p:cNvPr id="14" name="Kuva 13">
            <a:extLst>
              <a:ext uri="{FF2B5EF4-FFF2-40B4-BE49-F238E27FC236}">
                <a16:creationId xmlns:a16="http://schemas.microsoft.com/office/drawing/2014/main" id="{22E5474C-4EED-7FE1-4F3E-A8E3532CB9C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96596" y="2371725"/>
            <a:ext cx="3619500" cy="4248150"/>
          </a:xfrm>
          <a:prstGeom prst="rect">
            <a:avLst/>
          </a:prstGeom>
        </p:spPr>
      </p:pic>
      <p:sp>
        <p:nvSpPr>
          <p:cNvPr id="2" name="Otsikko 1">
            <a:extLst>
              <a:ext uri="{FF2B5EF4-FFF2-40B4-BE49-F238E27FC236}">
                <a16:creationId xmlns:a16="http://schemas.microsoft.com/office/drawing/2014/main" id="{D4AA435D-6C71-F54F-A0A5-1290E8639F5F}"/>
              </a:ext>
            </a:extLst>
          </p:cNvPr>
          <p:cNvSpPr>
            <a:spLocks noGrp="1"/>
          </p:cNvSpPr>
          <p:nvPr>
            <p:ph type="ctrTitle"/>
          </p:nvPr>
        </p:nvSpPr>
        <p:spPr>
          <a:xfrm>
            <a:off x="2316000" y="665163"/>
            <a:ext cx="7560000" cy="2387600"/>
          </a:xfrm>
        </p:spPr>
        <p:txBody>
          <a:bodyPr anchor="b">
            <a:normAutofit/>
          </a:bodyPr>
          <a:lstStyle>
            <a:lvl1pPr algn="ctr">
              <a:defRPr sz="4800" b="1">
                <a:solidFill>
                  <a:srgbClr val="222784"/>
                </a:solidFill>
              </a:defRPr>
            </a:lvl1pPr>
          </a:lstStyle>
          <a:p>
            <a:r>
              <a:rPr lang="fi-FI"/>
              <a:t>Muokkaa ots. perustyyl. napsautt.</a:t>
            </a:r>
            <a:endParaRPr lang="fi-FI" dirty="0"/>
          </a:p>
        </p:txBody>
      </p:sp>
      <p:sp>
        <p:nvSpPr>
          <p:cNvPr id="3" name="Alaotsikko 2">
            <a:extLst>
              <a:ext uri="{FF2B5EF4-FFF2-40B4-BE49-F238E27FC236}">
                <a16:creationId xmlns:a16="http://schemas.microsoft.com/office/drawing/2014/main" id="{C0223FB4-D061-F433-9BF9-F1BDC1B79750}"/>
              </a:ext>
            </a:extLst>
          </p:cNvPr>
          <p:cNvSpPr>
            <a:spLocks noGrp="1"/>
          </p:cNvSpPr>
          <p:nvPr>
            <p:ph type="subTitle" idx="1"/>
          </p:nvPr>
        </p:nvSpPr>
        <p:spPr>
          <a:xfrm>
            <a:off x="2316000" y="3315526"/>
            <a:ext cx="7560000" cy="1105061"/>
          </a:xfrm>
        </p:spPr>
        <p:txBody>
          <a:bodyPr>
            <a:normAutofit/>
          </a:bodyPr>
          <a:lstStyle>
            <a:lvl1pPr marL="0" indent="0" algn="ctr">
              <a:buNone/>
              <a:defRPr sz="2400" b="1">
                <a:solidFill>
                  <a:srgbClr val="22278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fi-FI" dirty="0"/>
          </a:p>
        </p:txBody>
      </p:sp>
      <p:pic>
        <p:nvPicPr>
          <p:cNvPr id="10" name="Logo-sininen">
            <a:extLst>
              <a:ext uri="{FF2B5EF4-FFF2-40B4-BE49-F238E27FC236}">
                <a16:creationId xmlns:a16="http://schemas.microsoft.com/office/drawing/2014/main" id="{CB8FFD25-D392-989A-E844-6F308F6E133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751832" y="4748877"/>
            <a:ext cx="2688336" cy="1105061"/>
          </a:xfrm>
          <a:prstGeom prst="rect">
            <a:avLst/>
          </a:prstGeom>
        </p:spPr>
      </p:pic>
      <p:sp>
        <p:nvSpPr>
          <p:cNvPr id="15" name="Slogani">
            <a:extLst>
              <a:ext uri="{FF2B5EF4-FFF2-40B4-BE49-F238E27FC236}">
                <a16:creationId xmlns:a16="http://schemas.microsoft.com/office/drawing/2014/main" id="{06196AD8-AF67-D353-2B52-DD89DBFBC904}"/>
              </a:ext>
              <a:ext uri="{C183D7F6-B498-43B3-948B-1728B52AA6E4}">
                <adec:decorative xmlns:adec="http://schemas.microsoft.com/office/drawing/2017/decorative" val="1"/>
              </a:ext>
            </a:extLst>
          </p:cNvPr>
          <p:cNvSpPr txBox="1">
            <a:spLocks noGrp="1" noRot="1" noMove="1" noResize="1" noEditPoints="1" noAdjustHandles="1" noChangeArrowheads="1" noChangeShapeType="1"/>
          </p:cNvSpPr>
          <p:nvPr userDrawn="1"/>
        </p:nvSpPr>
        <p:spPr>
          <a:xfrm>
            <a:off x="4405313" y="6083483"/>
            <a:ext cx="3381375" cy="386581"/>
          </a:xfrm>
          <a:prstGeom prst="rect">
            <a:avLst/>
          </a:prstGeom>
          <a:noFill/>
        </p:spPr>
        <p:txBody>
          <a:bodyPr wrap="square" rtlCol="0">
            <a:spAutoFit/>
          </a:bodyPr>
          <a:lstStyle/>
          <a:p>
            <a:pPr marR="0" algn="ctr" rtl="0">
              <a:lnSpc>
                <a:spcPts val="1100"/>
              </a:lnSpc>
            </a:pPr>
            <a:r>
              <a:rPr lang="fi-FI" sz="1400" b="0" i="0" u="none" strike="noStrike" kern="1000" spc="-20" baseline="30000" dirty="0">
                <a:solidFill>
                  <a:srgbClr val="222784"/>
                </a:solidFill>
                <a:latin typeface="Roboto" panose="02000000000000000000" pitchFamily="2" charset="0"/>
              </a:rPr>
              <a:t>Elinkeino-, liikenne- ja ympäristökeskusten sekä työ- </a:t>
            </a:r>
          </a:p>
          <a:p>
            <a:pPr marR="0" algn="ctr" rtl="0">
              <a:lnSpc>
                <a:spcPts val="1100"/>
              </a:lnSpc>
            </a:pPr>
            <a:r>
              <a:rPr lang="fi-FI" sz="1400" b="0" i="0" u="none" strike="noStrike" kern="1000" spc="-20" baseline="30000" dirty="0">
                <a:solidFill>
                  <a:srgbClr val="222784"/>
                </a:solidFill>
                <a:latin typeface="Roboto" panose="02000000000000000000" pitchFamily="2" charset="0"/>
              </a:rPr>
              <a:t>ja elinkeinotoimistojen kehittämis- ja hallintokeskus</a:t>
            </a:r>
            <a:endParaRPr lang="fi-FI" sz="1400" kern="1000" spc="-20" baseline="30000" dirty="0"/>
          </a:p>
        </p:txBody>
      </p:sp>
    </p:spTree>
    <p:extLst>
      <p:ext uri="{BB962C8B-B14F-4D97-AF65-F5344CB8AC3E}">
        <p14:creationId xmlns:p14="http://schemas.microsoft.com/office/powerpoint/2010/main" val="17934975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Nelikenttä">
    <p:bg>
      <p:bgPr>
        <a:solidFill>
          <a:schemeClr val="bg1"/>
        </a:solidFill>
        <a:effectLst/>
      </p:bgPr>
    </p:bg>
    <p:spTree>
      <p:nvGrpSpPr>
        <p:cNvPr id="1" name=""/>
        <p:cNvGrpSpPr/>
        <p:nvPr/>
      </p:nvGrpSpPr>
      <p:grpSpPr>
        <a:xfrm>
          <a:off x="0" y="0"/>
          <a:ext cx="0" cy="0"/>
          <a:chOff x="0" y="0"/>
          <a:chExt cx="0" cy="0"/>
        </a:xfrm>
      </p:grpSpPr>
      <p:pic>
        <p:nvPicPr>
          <p:cNvPr id="32" name="Kuva 31">
            <a:extLst>
              <a:ext uri="{FF2B5EF4-FFF2-40B4-BE49-F238E27FC236}">
                <a16:creationId xmlns:a16="http://schemas.microsoft.com/office/drawing/2014/main" id="{8971396F-0D33-03AF-51A2-D0300571944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927002" y="613458"/>
            <a:ext cx="10337996" cy="5815123"/>
          </a:xfrm>
          <a:prstGeom prst="rect">
            <a:avLst/>
          </a:prstGeom>
        </p:spPr>
      </p:pic>
      <p:sp>
        <p:nvSpPr>
          <p:cNvPr id="33" name="Otsikko 32">
            <a:extLst>
              <a:ext uri="{FF2B5EF4-FFF2-40B4-BE49-F238E27FC236}">
                <a16:creationId xmlns:a16="http://schemas.microsoft.com/office/drawing/2014/main" id="{B1644143-0646-0FD7-4F4D-60118D110827}"/>
              </a:ext>
            </a:extLst>
          </p:cNvPr>
          <p:cNvSpPr>
            <a:spLocks noGrp="1"/>
          </p:cNvSpPr>
          <p:nvPr>
            <p:ph type="title" hasCustomPrompt="1"/>
          </p:nvPr>
        </p:nvSpPr>
        <p:spPr>
          <a:xfrm>
            <a:off x="2232660" y="-8792"/>
            <a:ext cx="7726680" cy="707400"/>
          </a:xfrm>
        </p:spPr>
        <p:txBody>
          <a:bodyPr>
            <a:normAutofit/>
          </a:bodyPr>
          <a:lstStyle>
            <a:lvl1pPr algn="ctr">
              <a:defRPr sz="3600"/>
            </a:lvl1pPr>
          </a:lstStyle>
          <a:p>
            <a:r>
              <a:rPr lang="fi-FI" dirty="0"/>
              <a:t>Nelikenttä</a:t>
            </a:r>
          </a:p>
        </p:txBody>
      </p:sp>
      <p:sp>
        <p:nvSpPr>
          <p:cNvPr id="8" name="Tekstin paikkamerkki 7">
            <a:extLst>
              <a:ext uri="{FF2B5EF4-FFF2-40B4-BE49-F238E27FC236}">
                <a16:creationId xmlns:a16="http://schemas.microsoft.com/office/drawing/2014/main" id="{A6005FF7-BD8D-84F4-F673-49BEB65FF23E}"/>
              </a:ext>
            </a:extLst>
          </p:cNvPr>
          <p:cNvSpPr>
            <a:spLocks noGrp="1"/>
          </p:cNvSpPr>
          <p:nvPr>
            <p:ph type="body" sz="quarter" idx="13"/>
          </p:nvPr>
        </p:nvSpPr>
        <p:spPr>
          <a:xfrm>
            <a:off x="3371799" y="902789"/>
            <a:ext cx="5471259" cy="419100"/>
          </a:xfrm>
        </p:spPr>
        <p:txBody>
          <a:bodyPr/>
          <a:lstStyle>
            <a:lvl1pPr marL="0" indent="0" algn="ctr">
              <a:buNone/>
              <a:defRPr b="1">
                <a:solidFill>
                  <a:srgbClr val="222784"/>
                </a:solidFill>
              </a:defRPr>
            </a:lvl1pPr>
          </a:lstStyle>
          <a:p>
            <a:pPr lvl="0"/>
            <a:r>
              <a:rPr lang="fi-FI" dirty="0"/>
              <a:t>Muokkaa tekstin perustyylejä napsauttamalla</a:t>
            </a:r>
          </a:p>
        </p:txBody>
      </p:sp>
      <p:sp>
        <p:nvSpPr>
          <p:cNvPr id="22" name="Tekstin paikkamerkki 21">
            <a:extLst>
              <a:ext uri="{FF2B5EF4-FFF2-40B4-BE49-F238E27FC236}">
                <a16:creationId xmlns:a16="http://schemas.microsoft.com/office/drawing/2014/main" id="{BFDB1979-124F-C27A-557F-7B6DACE61F51}"/>
              </a:ext>
            </a:extLst>
          </p:cNvPr>
          <p:cNvSpPr>
            <a:spLocks noGrp="1"/>
          </p:cNvSpPr>
          <p:nvPr>
            <p:ph type="body" sz="quarter" idx="17"/>
          </p:nvPr>
        </p:nvSpPr>
        <p:spPr>
          <a:xfrm rot="5400000">
            <a:off x="7486784" y="3356717"/>
            <a:ext cx="3796499" cy="370276"/>
          </a:xfrm>
        </p:spPr>
        <p:txBody>
          <a:bodyPr>
            <a:normAutofit/>
          </a:bodyPr>
          <a:lstStyle>
            <a:lvl1pPr marL="0" indent="0" algn="ctr">
              <a:buNone/>
              <a:defRPr sz="1400" b="1" u="none">
                <a:solidFill>
                  <a:srgbClr val="222784"/>
                </a:solidFill>
              </a:defRPr>
            </a:lvl1pPr>
          </a:lstStyle>
          <a:p>
            <a:pPr lvl="0"/>
            <a:r>
              <a:rPr lang="fi-FI" dirty="0"/>
              <a:t>Muokkaa tekstin perustyylejä napsauttamalla</a:t>
            </a:r>
          </a:p>
        </p:txBody>
      </p:sp>
      <p:sp>
        <p:nvSpPr>
          <p:cNvPr id="16" name="Tekstin paikkamerkki 15">
            <a:extLst>
              <a:ext uri="{FF2B5EF4-FFF2-40B4-BE49-F238E27FC236}">
                <a16:creationId xmlns:a16="http://schemas.microsoft.com/office/drawing/2014/main" id="{B56D10B0-4BE4-990D-59EB-085616406B61}"/>
              </a:ext>
            </a:extLst>
          </p:cNvPr>
          <p:cNvSpPr>
            <a:spLocks noGrp="1"/>
          </p:cNvSpPr>
          <p:nvPr>
            <p:ph type="body" sz="quarter" idx="14"/>
          </p:nvPr>
        </p:nvSpPr>
        <p:spPr>
          <a:xfrm>
            <a:off x="3086099" y="5767057"/>
            <a:ext cx="6035039" cy="365125"/>
          </a:xfrm>
        </p:spPr>
        <p:txBody>
          <a:bodyPr/>
          <a:lstStyle>
            <a:lvl1pPr marL="0" indent="0" algn="ctr">
              <a:buNone/>
              <a:defRPr b="1">
                <a:solidFill>
                  <a:srgbClr val="222784"/>
                </a:solidFill>
              </a:defRPr>
            </a:lvl1pPr>
          </a:lstStyle>
          <a:p>
            <a:pPr lvl="0"/>
            <a:r>
              <a:rPr lang="fi-FI" dirty="0"/>
              <a:t>Muokkaa tekstin perustyylejä napsauttamalla</a:t>
            </a:r>
          </a:p>
        </p:txBody>
      </p:sp>
      <p:sp>
        <p:nvSpPr>
          <p:cNvPr id="18" name="Tekstin paikkamerkki 17">
            <a:extLst>
              <a:ext uri="{FF2B5EF4-FFF2-40B4-BE49-F238E27FC236}">
                <a16:creationId xmlns:a16="http://schemas.microsoft.com/office/drawing/2014/main" id="{3AF4A706-A07C-33E1-80AB-1F7552567AB6}"/>
              </a:ext>
            </a:extLst>
          </p:cNvPr>
          <p:cNvSpPr>
            <a:spLocks noGrp="1"/>
          </p:cNvSpPr>
          <p:nvPr>
            <p:ph type="body" sz="quarter" idx="15"/>
          </p:nvPr>
        </p:nvSpPr>
        <p:spPr>
          <a:xfrm rot="16200000">
            <a:off x="908716" y="3356716"/>
            <a:ext cx="3796499" cy="370273"/>
          </a:xfrm>
        </p:spPr>
        <p:txBody>
          <a:bodyPr>
            <a:normAutofit/>
          </a:bodyPr>
          <a:lstStyle>
            <a:lvl1pPr marL="0" indent="0" algn="ctr">
              <a:buNone/>
              <a:defRPr sz="1400" b="1">
                <a:solidFill>
                  <a:srgbClr val="222784"/>
                </a:solidFill>
              </a:defRPr>
            </a:lvl1pPr>
          </a:lstStyle>
          <a:p>
            <a:pPr lvl="0"/>
            <a:r>
              <a:rPr lang="fi-FI" dirty="0"/>
              <a:t>Muokkaa tekstin perustyylejä napsauttamalla</a:t>
            </a:r>
          </a:p>
        </p:txBody>
      </p:sp>
      <p:sp>
        <p:nvSpPr>
          <p:cNvPr id="24" name="Tekstin paikkamerkki 23">
            <a:extLst>
              <a:ext uri="{FF2B5EF4-FFF2-40B4-BE49-F238E27FC236}">
                <a16:creationId xmlns:a16="http://schemas.microsoft.com/office/drawing/2014/main" id="{ACCCE793-74C3-513C-0867-F61FCA30C8FC}"/>
              </a:ext>
            </a:extLst>
          </p:cNvPr>
          <p:cNvSpPr>
            <a:spLocks noGrp="1"/>
          </p:cNvSpPr>
          <p:nvPr>
            <p:ph type="body" sz="quarter" idx="18"/>
          </p:nvPr>
        </p:nvSpPr>
        <p:spPr>
          <a:xfrm>
            <a:off x="3371799" y="1782500"/>
            <a:ext cx="2575565" cy="1615659"/>
          </a:xfrm>
        </p:spPr>
        <p:txBody>
          <a:bodyPr>
            <a:normAutofit/>
          </a:bodyPr>
          <a:lstStyle>
            <a:lvl1pPr marL="0" indent="0">
              <a:buNone/>
              <a:defRPr sz="1200">
                <a:solidFill>
                  <a:srgbClr val="222784"/>
                </a:solidFill>
              </a:defRPr>
            </a:lvl1pPr>
          </a:lstStyle>
          <a:p>
            <a:pPr lvl="0"/>
            <a:r>
              <a:rPr lang="fi-FI" dirty="0"/>
              <a:t>Muokkaa tekstin perustyylejä napsauttamalla</a:t>
            </a:r>
          </a:p>
        </p:txBody>
      </p:sp>
      <p:sp>
        <p:nvSpPr>
          <p:cNvPr id="26" name="Tekstin paikkamerkki 25">
            <a:extLst>
              <a:ext uri="{FF2B5EF4-FFF2-40B4-BE49-F238E27FC236}">
                <a16:creationId xmlns:a16="http://schemas.microsoft.com/office/drawing/2014/main" id="{B6F97BB6-E4D2-2574-AE9A-D91FA2915CC8}"/>
              </a:ext>
            </a:extLst>
          </p:cNvPr>
          <p:cNvSpPr>
            <a:spLocks noGrp="1"/>
          </p:cNvSpPr>
          <p:nvPr>
            <p:ph type="body" sz="quarter" idx="19"/>
          </p:nvPr>
        </p:nvSpPr>
        <p:spPr>
          <a:xfrm>
            <a:off x="6267494" y="1782499"/>
            <a:ext cx="2575564" cy="1621495"/>
          </a:xfrm>
        </p:spPr>
        <p:txBody>
          <a:bodyPr>
            <a:normAutofit/>
          </a:bodyPr>
          <a:lstStyle>
            <a:lvl1pPr marL="0" indent="0">
              <a:buNone/>
              <a:defRPr sz="1200">
                <a:solidFill>
                  <a:srgbClr val="222784"/>
                </a:solidFill>
              </a:defRPr>
            </a:lvl1pPr>
          </a:lstStyle>
          <a:p>
            <a:pPr lvl="0"/>
            <a:r>
              <a:rPr lang="fi-FI" dirty="0"/>
              <a:t>Muokkaa tekstin perustyylejä napsauttamalla</a:t>
            </a:r>
          </a:p>
        </p:txBody>
      </p:sp>
      <p:sp>
        <p:nvSpPr>
          <p:cNvPr id="28" name="Tekstin paikkamerkki 27">
            <a:extLst>
              <a:ext uri="{FF2B5EF4-FFF2-40B4-BE49-F238E27FC236}">
                <a16:creationId xmlns:a16="http://schemas.microsoft.com/office/drawing/2014/main" id="{C509FB2A-F803-CACF-4832-8E9610BE41F9}"/>
              </a:ext>
            </a:extLst>
          </p:cNvPr>
          <p:cNvSpPr>
            <a:spLocks noGrp="1"/>
          </p:cNvSpPr>
          <p:nvPr>
            <p:ph type="body" sz="quarter" idx="20"/>
          </p:nvPr>
        </p:nvSpPr>
        <p:spPr>
          <a:xfrm>
            <a:off x="3371799" y="3684951"/>
            <a:ext cx="2575564" cy="1615659"/>
          </a:xfrm>
        </p:spPr>
        <p:txBody>
          <a:bodyPr>
            <a:normAutofit/>
          </a:bodyPr>
          <a:lstStyle>
            <a:lvl1pPr marL="0" indent="0">
              <a:buNone/>
              <a:defRPr sz="1200">
                <a:solidFill>
                  <a:srgbClr val="222784"/>
                </a:solidFill>
              </a:defRPr>
            </a:lvl1pPr>
          </a:lstStyle>
          <a:p>
            <a:pPr lvl="0"/>
            <a:r>
              <a:rPr lang="fi-FI" dirty="0"/>
              <a:t>Muokkaa tekstin perustyylejä napsauttamalla</a:t>
            </a:r>
          </a:p>
        </p:txBody>
      </p:sp>
      <p:sp>
        <p:nvSpPr>
          <p:cNvPr id="30" name="Tekstin paikkamerkki 29">
            <a:extLst>
              <a:ext uri="{FF2B5EF4-FFF2-40B4-BE49-F238E27FC236}">
                <a16:creationId xmlns:a16="http://schemas.microsoft.com/office/drawing/2014/main" id="{82FE7914-FD4B-3E4D-4E69-139D5E87EE20}"/>
              </a:ext>
            </a:extLst>
          </p:cNvPr>
          <p:cNvSpPr>
            <a:spLocks noGrp="1"/>
          </p:cNvSpPr>
          <p:nvPr>
            <p:ph type="body" sz="quarter" idx="21"/>
          </p:nvPr>
        </p:nvSpPr>
        <p:spPr>
          <a:xfrm>
            <a:off x="6267494" y="3684951"/>
            <a:ext cx="2575564" cy="1621495"/>
          </a:xfrm>
        </p:spPr>
        <p:txBody>
          <a:bodyPr>
            <a:normAutofit/>
          </a:bodyPr>
          <a:lstStyle>
            <a:lvl1pPr marL="0" indent="0">
              <a:buNone/>
              <a:defRPr sz="1200">
                <a:solidFill>
                  <a:srgbClr val="222784"/>
                </a:solidFill>
              </a:defRPr>
            </a:lvl1pPr>
          </a:lstStyle>
          <a:p>
            <a:pPr lvl="0"/>
            <a:r>
              <a:rPr lang="fi-FI" dirty="0"/>
              <a:t>Muokkaa tekstin perustyylejä napsauttamalla</a:t>
            </a:r>
          </a:p>
        </p:txBody>
      </p:sp>
      <p:sp>
        <p:nvSpPr>
          <p:cNvPr id="4" name="Alatunnisteen paikkamerkki 3">
            <a:extLst>
              <a:ext uri="{FF2B5EF4-FFF2-40B4-BE49-F238E27FC236}">
                <a16:creationId xmlns:a16="http://schemas.microsoft.com/office/drawing/2014/main" id="{2A3EA8C7-6E73-FC61-E8A4-CF9F93BFF120}"/>
              </a:ext>
              <a:ext uri="{C183D7F6-B498-43B3-948B-1728B52AA6E4}">
                <adec:decorative xmlns:adec="http://schemas.microsoft.com/office/drawing/2017/decorative" val="1"/>
              </a:ext>
            </a:extLst>
          </p:cNvPr>
          <p:cNvSpPr>
            <a:spLocks noGrp="1"/>
          </p:cNvSpPr>
          <p:nvPr>
            <p:ph type="ftr" sz="quarter" idx="11"/>
          </p:nvPr>
        </p:nvSpPr>
        <p:spPr/>
        <p:txBody>
          <a:bodyPr/>
          <a:lstStyle/>
          <a:p>
            <a:r>
              <a:rPr lang="fi-FI" dirty="0"/>
              <a:t>Etunimi Sukunimi</a:t>
            </a:r>
          </a:p>
        </p:txBody>
      </p:sp>
      <p:sp>
        <p:nvSpPr>
          <p:cNvPr id="3" name="Päivämäärän paikkamerkki 2">
            <a:extLst>
              <a:ext uri="{FF2B5EF4-FFF2-40B4-BE49-F238E27FC236}">
                <a16:creationId xmlns:a16="http://schemas.microsoft.com/office/drawing/2014/main" id="{73BBED50-6DEE-DFFB-E86A-6C3A4D3B054D}"/>
              </a:ext>
              <a:ext uri="{C183D7F6-B498-43B3-948B-1728B52AA6E4}">
                <adec:decorative xmlns:adec="http://schemas.microsoft.com/office/drawing/2017/decorative" val="1"/>
              </a:ext>
            </a:extLst>
          </p:cNvPr>
          <p:cNvSpPr>
            <a:spLocks noGrp="1"/>
          </p:cNvSpPr>
          <p:nvPr>
            <p:ph type="dt" sz="half" idx="10"/>
          </p:nvPr>
        </p:nvSpPr>
        <p:spPr/>
        <p:txBody>
          <a:bodyPr/>
          <a:lstStyle/>
          <a:p>
            <a:fld id="{C55D4679-E917-4372-ABCB-7DDB3C8E1F3E}" type="datetime1">
              <a:rPr lang="fi-FI" smtClean="0"/>
              <a:t>28.10.2024</a:t>
            </a:fld>
            <a:endParaRPr lang="fi-FI" dirty="0"/>
          </a:p>
        </p:txBody>
      </p:sp>
      <p:sp>
        <p:nvSpPr>
          <p:cNvPr id="5" name="Dian numeron paikkamerkki 4">
            <a:extLst>
              <a:ext uri="{FF2B5EF4-FFF2-40B4-BE49-F238E27FC236}">
                <a16:creationId xmlns:a16="http://schemas.microsoft.com/office/drawing/2014/main" id="{528DDF91-DE13-9AB4-DD83-A312D0BA7AE0}"/>
              </a:ext>
              <a:ext uri="{C183D7F6-B498-43B3-948B-1728B52AA6E4}">
                <adec:decorative xmlns:adec="http://schemas.microsoft.com/office/drawing/2017/decorative" val="1"/>
              </a:ext>
            </a:extLst>
          </p:cNvPr>
          <p:cNvSpPr>
            <a:spLocks noGrp="1"/>
          </p:cNvSpPr>
          <p:nvPr>
            <p:ph type="sldNum" sz="quarter" idx="12"/>
          </p:nvPr>
        </p:nvSpPr>
        <p:spPr/>
        <p:txBody>
          <a:bodyPr/>
          <a:lstStyle/>
          <a:p>
            <a:fld id="{57AD77BC-5D26-4B8B-97B9-F0B1AD892D50}" type="slidenum">
              <a:rPr lang="fi-FI" smtClean="0"/>
              <a:pPr/>
              <a:t>‹#›</a:t>
            </a:fld>
            <a:endParaRPr lang="fi-FI" dirty="0"/>
          </a:p>
        </p:txBody>
      </p:sp>
    </p:spTree>
    <p:extLst>
      <p:ext uri="{BB962C8B-B14F-4D97-AF65-F5344CB8AC3E}">
        <p14:creationId xmlns:p14="http://schemas.microsoft.com/office/powerpoint/2010/main" val="12109458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siakastarinoita nelikenttään sijoitettavaksi 1">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DC99F34-C0A9-5CFF-5D60-ACD4A91B3FA0}"/>
              </a:ext>
            </a:extLst>
          </p:cNvPr>
          <p:cNvSpPr>
            <a:spLocks noGrp="1"/>
          </p:cNvSpPr>
          <p:nvPr>
            <p:ph type="title" hasCustomPrompt="1"/>
          </p:nvPr>
        </p:nvSpPr>
        <p:spPr>
          <a:xfrm>
            <a:off x="2232660" y="124286"/>
            <a:ext cx="7726680" cy="973854"/>
          </a:xfrm>
        </p:spPr>
        <p:txBody>
          <a:bodyPr>
            <a:noAutofit/>
          </a:bodyPr>
          <a:lstStyle>
            <a:lvl1pPr algn="ctr">
              <a:defRPr sz="3600"/>
            </a:lvl1pPr>
          </a:lstStyle>
          <a:p>
            <a:pPr algn="ctr">
              <a:lnSpc>
                <a:spcPts val="2850"/>
              </a:lnSpc>
              <a:spcBef>
                <a:spcPts val="848"/>
              </a:spcBef>
            </a:pPr>
            <a:r>
              <a:rPr lang="fi-FI" b="1" dirty="0">
                <a:solidFill>
                  <a:srgbClr val="222784"/>
                </a:solidFill>
                <a:effectLst/>
                <a:latin typeface="Calibri" panose="020F0502020204030204" pitchFamily="34" charset="0"/>
              </a:rPr>
              <a:t>Asiakastarinoita nelikenttään sijoitettavaksi </a:t>
            </a:r>
            <a:endParaRPr lang="fi-FI" dirty="0">
              <a:solidFill>
                <a:srgbClr val="222784"/>
              </a:solidFill>
              <a:effectLst/>
              <a:latin typeface="Calibri" panose="020F0502020204030204" pitchFamily="34" charset="0"/>
            </a:endParaRPr>
          </a:p>
        </p:txBody>
      </p:sp>
      <p:sp>
        <p:nvSpPr>
          <p:cNvPr id="11" name="Suorakulmio 10">
            <a:extLst>
              <a:ext uri="{FF2B5EF4-FFF2-40B4-BE49-F238E27FC236}">
                <a16:creationId xmlns:a16="http://schemas.microsoft.com/office/drawing/2014/main" id="{4A0D83D0-FBCE-0E2C-6E08-72A27ED15372}"/>
              </a:ext>
              <a:ext uri="{C183D7F6-B498-43B3-948B-1728B52AA6E4}">
                <adec:decorative xmlns:adec="http://schemas.microsoft.com/office/drawing/2017/decorative" val="1"/>
              </a:ext>
            </a:extLst>
          </p:cNvPr>
          <p:cNvSpPr/>
          <p:nvPr userDrawn="1"/>
        </p:nvSpPr>
        <p:spPr>
          <a:xfrm>
            <a:off x="2048908" y="1619785"/>
            <a:ext cx="2575565" cy="1615659"/>
          </a:xfrm>
          <a:prstGeom prst="rect">
            <a:avLst/>
          </a:prstGeom>
          <a:solidFill>
            <a:srgbClr val="F4F4F9"/>
          </a:solidFill>
          <a:ln>
            <a:solidFill>
              <a:srgbClr val="222784"/>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ekstiruutu 6">
            <a:extLst>
              <a:ext uri="{FF2B5EF4-FFF2-40B4-BE49-F238E27FC236}">
                <a16:creationId xmlns:a16="http://schemas.microsoft.com/office/drawing/2014/main" id="{628FA903-F4EA-D53B-21E7-6F67775EAC8E}"/>
              </a:ext>
            </a:extLst>
          </p:cNvPr>
          <p:cNvSpPr txBox="1"/>
          <p:nvPr userDrawn="1"/>
        </p:nvSpPr>
        <p:spPr>
          <a:xfrm>
            <a:off x="2037279" y="1841780"/>
            <a:ext cx="2598821" cy="1171667"/>
          </a:xfrm>
          <a:prstGeom prst="rect">
            <a:avLst/>
          </a:prstGeom>
          <a:noFill/>
          <a:ln>
            <a:noFill/>
            <a:prstDash val="dash"/>
          </a:ln>
        </p:spPr>
        <p:txBody>
          <a:bodyPr wrap="square" rtlCol="0" anchor="ctr">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r>
              <a:rPr lang="fi-FI" sz="1200" dirty="0">
                <a:solidFill>
                  <a:srgbClr val="222784"/>
                </a:solidFill>
                <a:effectLst/>
                <a:latin typeface="+mn-lt"/>
              </a:rPr>
              <a:t>Yksinhuoltaja, joka ei jaksa hoitaa omia työllisyysasioitaan, koska perhetilanne kuormittaa. Lapsilla erityisen tuen tarpeita, yhden lapsen omaishoitajuus, lastensuojelun asiakkuus, yhdellä lapsella päihteidenkäyttöä ja sairauksia.</a:t>
            </a:r>
          </a:p>
        </p:txBody>
      </p:sp>
      <p:sp>
        <p:nvSpPr>
          <p:cNvPr id="10" name="Suorakulmio 9">
            <a:extLst>
              <a:ext uri="{FF2B5EF4-FFF2-40B4-BE49-F238E27FC236}">
                <a16:creationId xmlns:a16="http://schemas.microsoft.com/office/drawing/2014/main" id="{C9B650ED-18F4-6626-3D2B-C8E111F43D5C}"/>
              </a:ext>
              <a:ext uri="{C183D7F6-B498-43B3-948B-1728B52AA6E4}">
                <adec:decorative xmlns:adec="http://schemas.microsoft.com/office/drawing/2017/decorative" val="1"/>
              </a:ext>
            </a:extLst>
          </p:cNvPr>
          <p:cNvSpPr/>
          <p:nvPr userDrawn="1"/>
        </p:nvSpPr>
        <p:spPr>
          <a:xfrm>
            <a:off x="4851355" y="1619785"/>
            <a:ext cx="2575565" cy="1615659"/>
          </a:xfrm>
          <a:prstGeom prst="rect">
            <a:avLst/>
          </a:prstGeom>
          <a:solidFill>
            <a:srgbClr val="F4F4F9"/>
          </a:solidFill>
          <a:ln>
            <a:solidFill>
              <a:srgbClr val="222784"/>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9" name="Tekstiruutu 8">
            <a:extLst>
              <a:ext uri="{FF2B5EF4-FFF2-40B4-BE49-F238E27FC236}">
                <a16:creationId xmlns:a16="http://schemas.microsoft.com/office/drawing/2014/main" id="{4A64D4B9-1385-9200-F2DA-FBBB2855FE85}"/>
              </a:ext>
            </a:extLst>
          </p:cNvPr>
          <p:cNvSpPr txBox="1"/>
          <p:nvPr userDrawn="1"/>
        </p:nvSpPr>
        <p:spPr>
          <a:xfrm>
            <a:off x="4851355" y="2072613"/>
            <a:ext cx="2575565" cy="710003"/>
          </a:xfrm>
          <a:prstGeom prst="rect">
            <a:avLst/>
          </a:prstGeom>
          <a:noFill/>
          <a:ln>
            <a:noFill/>
            <a:prstDash val="dash"/>
          </a:ln>
        </p:spPr>
        <p:txBody>
          <a:bodyPr wrap="square" rtlCol="0" anchor="ctr">
            <a:spAutoFit/>
          </a:bodyPr>
          <a:lstStyle/>
          <a:p>
            <a:pPr algn="ctr">
              <a:lnSpc>
                <a:spcPts val="1200"/>
              </a:lnSpc>
              <a:spcBef>
                <a:spcPts val="848"/>
              </a:spcBef>
            </a:pPr>
            <a:r>
              <a:rPr lang="fi-FI" sz="1200" dirty="0">
                <a:solidFill>
                  <a:srgbClr val="222784"/>
                </a:solidFill>
                <a:effectLst/>
                <a:latin typeface="Calibri" panose="020F0502020204030204" pitchFamily="34" charset="0"/>
              </a:rPr>
              <a:t>Erityiskoulusta valmistunut kehitysvammainen nuori, joka ei ole opintojen jälkeen työllistynyt tukitoimienkaan avulla.</a:t>
            </a:r>
          </a:p>
        </p:txBody>
      </p:sp>
      <p:sp>
        <p:nvSpPr>
          <p:cNvPr id="12" name="Suorakulmio 11">
            <a:extLst>
              <a:ext uri="{FF2B5EF4-FFF2-40B4-BE49-F238E27FC236}">
                <a16:creationId xmlns:a16="http://schemas.microsoft.com/office/drawing/2014/main" id="{29DA6FC8-817F-68A1-2F68-D33B76510E27}"/>
              </a:ext>
              <a:ext uri="{C183D7F6-B498-43B3-948B-1728B52AA6E4}">
                <adec:decorative xmlns:adec="http://schemas.microsoft.com/office/drawing/2017/decorative" val="1"/>
              </a:ext>
            </a:extLst>
          </p:cNvPr>
          <p:cNvSpPr/>
          <p:nvPr userDrawn="1"/>
        </p:nvSpPr>
        <p:spPr>
          <a:xfrm>
            <a:off x="7575076" y="1619785"/>
            <a:ext cx="2575565" cy="1615659"/>
          </a:xfrm>
          <a:prstGeom prst="rect">
            <a:avLst/>
          </a:prstGeom>
          <a:solidFill>
            <a:srgbClr val="F4F4F9"/>
          </a:solidFill>
          <a:ln>
            <a:solidFill>
              <a:srgbClr val="222784"/>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3" name="Tekstiruutu 12">
            <a:extLst>
              <a:ext uri="{FF2B5EF4-FFF2-40B4-BE49-F238E27FC236}">
                <a16:creationId xmlns:a16="http://schemas.microsoft.com/office/drawing/2014/main" id="{6606457E-9CB1-E7C6-653F-C53AFBF2AC6D}"/>
              </a:ext>
            </a:extLst>
          </p:cNvPr>
          <p:cNvSpPr txBox="1"/>
          <p:nvPr userDrawn="1"/>
        </p:nvSpPr>
        <p:spPr>
          <a:xfrm>
            <a:off x="7575076" y="2072613"/>
            <a:ext cx="2575565" cy="710003"/>
          </a:xfrm>
          <a:prstGeom prst="rect">
            <a:avLst/>
          </a:prstGeom>
          <a:noFill/>
          <a:ln>
            <a:noFill/>
            <a:prstDash val="dash"/>
          </a:ln>
        </p:spPr>
        <p:txBody>
          <a:bodyPr wrap="square" rtlCol="0" anchor="ctr">
            <a:spAutoFit/>
          </a:bodyPr>
          <a:lstStyle/>
          <a:p>
            <a:pPr algn="ctr">
              <a:lnSpc>
                <a:spcPts val="1200"/>
              </a:lnSpc>
              <a:spcBef>
                <a:spcPts val="848"/>
              </a:spcBef>
            </a:pPr>
            <a:r>
              <a:rPr lang="fi-FI" sz="1200" dirty="0">
                <a:solidFill>
                  <a:srgbClr val="222784"/>
                </a:solidFill>
                <a:effectLst/>
                <a:latin typeface="Calibri" panose="020F0502020204030204" pitchFamily="34" charset="0"/>
              </a:rPr>
              <a:t>Peruskoulun käynyt nuori, jolla on oppimisvaikeuksia. Jatko-opinnot ovat keskeytyneet, ja asiakkaalla on myös muita terveydellisiä haasteita. </a:t>
            </a:r>
          </a:p>
        </p:txBody>
      </p:sp>
      <p:sp>
        <p:nvSpPr>
          <p:cNvPr id="14" name="Suorakulmio 13">
            <a:extLst>
              <a:ext uri="{FF2B5EF4-FFF2-40B4-BE49-F238E27FC236}">
                <a16:creationId xmlns:a16="http://schemas.microsoft.com/office/drawing/2014/main" id="{9A39D435-7CED-0507-BBE7-2C4F640CAA8F}"/>
              </a:ext>
              <a:ext uri="{C183D7F6-B498-43B3-948B-1728B52AA6E4}">
                <adec:decorative xmlns:adec="http://schemas.microsoft.com/office/drawing/2017/decorative" val="1"/>
              </a:ext>
            </a:extLst>
          </p:cNvPr>
          <p:cNvSpPr/>
          <p:nvPr userDrawn="1"/>
        </p:nvSpPr>
        <p:spPr>
          <a:xfrm>
            <a:off x="2060535" y="3622556"/>
            <a:ext cx="2575565" cy="1615659"/>
          </a:xfrm>
          <a:prstGeom prst="rect">
            <a:avLst/>
          </a:prstGeom>
          <a:solidFill>
            <a:srgbClr val="F4F4F9"/>
          </a:solidFill>
          <a:ln>
            <a:solidFill>
              <a:srgbClr val="222784"/>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5" name="Tekstiruutu 14">
            <a:extLst>
              <a:ext uri="{FF2B5EF4-FFF2-40B4-BE49-F238E27FC236}">
                <a16:creationId xmlns:a16="http://schemas.microsoft.com/office/drawing/2014/main" id="{8A16753F-87D8-AE01-1DC9-F144B9865D75}"/>
              </a:ext>
            </a:extLst>
          </p:cNvPr>
          <p:cNvSpPr txBox="1"/>
          <p:nvPr userDrawn="1"/>
        </p:nvSpPr>
        <p:spPr>
          <a:xfrm>
            <a:off x="2060535" y="4054749"/>
            <a:ext cx="2575565" cy="863891"/>
          </a:xfrm>
          <a:prstGeom prst="rect">
            <a:avLst/>
          </a:prstGeom>
          <a:noFill/>
          <a:ln>
            <a:noFill/>
            <a:prstDash val="dash"/>
          </a:ln>
        </p:spPr>
        <p:txBody>
          <a:bodyPr wrap="square" rtlCol="0" anchor="ctr">
            <a:spAutoFit/>
          </a:bodyPr>
          <a:lstStyle/>
          <a:p>
            <a:pPr algn="ctr">
              <a:lnSpc>
                <a:spcPts val="1200"/>
              </a:lnSpc>
              <a:spcBef>
                <a:spcPts val="848"/>
              </a:spcBef>
            </a:pPr>
            <a:r>
              <a:rPr lang="fi-FI" sz="1200" dirty="0">
                <a:solidFill>
                  <a:srgbClr val="222784"/>
                </a:solidFill>
                <a:effectLst/>
                <a:latin typeface="Calibri" panose="020F0502020204030204" pitchFamily="34" charset="0"/>
              </a:rPr>
              <a:t>Keski-ikäinen asiakas, jolle ei kipupolin asiakkuudessa ole löytynyt ratkaisua haasteisiin. Asiakkuus on jatkunut pitkään myös mielenterveys- ja päihdepalveluissa.</a:t>
            </a:r>
          </a:p>
        </p:txBody>
      </p:sp>
      <p:sp>
        <p:nvSpPr>
          <p:cNvPr id="16" name="Suorakulmio 15">
            <a:extLst>
              <a:ext uri="{FF2B5EF4-FFF2-40B4-BE49-F238E27FC236}">
                <a16:creationId xmlns:a16="http://schemas.microsoft.com/office/drawing/2014/main" id="{B6AF1B57-97D8-4DB9-2F7D-2587E6073D78}"/>
              </a:ext>
              <a:ext uri="{C183D7F6-B498-43B3-948B-1728B52AA6E4}">
                <adec:decorative xmlns:adec="http://schemas.microsoft.com/office/drawing/2017/decorative" val="1"/>
              </a:ext>
            </a:extLst>
          </p:cNvPr>
          <p:cNvSpPr/>
          <p:nvPr userDrawn="1"/>
        </p:nvSpPr>
        <p:spPr>
          <a:xfrm>
            <a:off x="4851355" y="3622556"/>
            <a:ext cx="2575565" cy="1615659"/>
          </a:xfrm>
          <a:prstGeom prst="rect">
            <a:avLst/>
          </a:prstGeom>
          <a:solidFill>
            <a:srgbClr val="F4F4F9"/>
          </a:solidFill>
          <a:ln>
            <a:solidFill>
              <a:srgbClr val="222784"/>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7" name="Tekstiruutu 16">
            <a:extLst>
              <a:ext uri="{FF2B5EF4-FFF2-40B4-BE49-F238E27FC236}">
                <a16:creationId xmlns:a16="http://schemas.microsoft.com/office/drawing/2014/main" id="{B1621971-A67B-9420-6420-8D0EAFA8E55C}"/>
              </a:ext>
            </a:extLst>
          </p:cNvPr>
          <p:cNvSpPr txBox="1"/>
          <p:nvPr userDrawn="1"/>
        </p:nvSpPr>
        <p:spPr>
          <a:xfrm>
            <a:off x="4851355" y="4208637"/>
            <a:ext cx="2575565" cy="556114"/>
          </a:xfrm>
          <a:prstGeom prst="rect">
            <a:avLst/>
          </a:prstGeom>
          <a:noFill/>
          <a:ln>
            <a:noFill/>
            <a:prstDash val="dash"/>
          </a:ln>
        </p:spPr>
        <p:txBody>
          <a:bodyPr wrap="square" rtlCol="0" anchor="ctr">
            <a:spAutoFit/>
          </a:bodyPr>
          <a:lstStyle/>
          <a:p>
            <a:pPr algn="ctr">
              <a:lnSpc>
                <a:spcPts val="1200"/>
              </a:lnSpc>
              <a:spcBef>
                <a:spcPts val="848"/>
              </a:spcBef>
            </a:pPr>
            <a:r>
              <a:rPr lang="fi-FI" sz="1200" dirty="0">
                <a:solidFill>
                  <a:srgbClr val="222784"/>
                </a:solidFill>
                <a:effectLst/>
                <a:latin typeface="Calibri" panose="020F0502020204030204" pitchFamily="34" charset="0"/>
              </a:rPr>
              <a:t>Opioidien käyttäjä, jolla on paljon muitakin haasteita, mm. mielenterveyden ja talouden haasteet.</a:t>
            </a:r>
          </a:p>
        </p:txBody>
      </p:sp>
      <p:sp>
        <p:nvSpPr>
          <p:cNvPr id="18" name="Suorakulmio 17">
            <a:extLst>
              <a:ext uri="{FF2B5EF4-FFF2-40B4-BE49-F238E27FC236}">
                <a16:creationId xmlns:a16="http://schemas.microsoft.com/office/drawing/2014/main" id="{F4BC01F4-1E1A-3BB4-F1E4-EFB98762C4CC}"/>
              </a:ext>
              <a:ext uri="{C183D7F6-B498-43B3-948B-1728B52AA6E4}">
                <adec:decorative xmlns:adec="http://schemas.microsoft.com/office/drawing/2017/decorative" val="1"/>
              </a:ext>
            </a:extLst>
          </p:cNvPr>
          <p:cNvSpPr/>
          <p:nvPr userDrawn="1"/>
        </p:nvSpPr>
        <p:spPr>
          <a:xfrm>
            <a:off x="7575076" y="3622556"/>
            <a:ext cx="2575565" cy="1615659"/>
          </a:xfrm>
          <a:prstGeom prst="rect">
            <a:avLst/>
          </a:prstGeom>
          <a:solidFill>
            <a:srgbClr val="F4F4F9"/>
          </a:solidFill>
          <a:ln>
            <a:solidFill>
              <a:srgbClr val="222784"/>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9" name="Tekstiruutu 18">
            <a:extLst>
              <a:ext uri="{FF2B5EF4-FFF2-40B4-BE49-F238E27FC236}">
                <a16:creationId xmlns:a16="http://schemas.microsoft.com/office/drawing/2014/main" id="{E5927DAF-A7D1-37B6-6CBA-712841FDE3CD}"/>
              </a:ext>
            </a:extLst>
          </p:cNvPr>
          <p:cNvSpPr txBox="1"/>
          <p:nvPr userDrawn="1"/>
        </p:nvSpPr>
        <p:spPr>
          <a:xfrm>
            <a:off x="7575076" y="3977805"/>
            <a:ext cx="2575565" cy="1017779"/>
          </a:xfrm>
          <a:prstGeom prst="rect">
            <a:avLst/>
          </a:prstGeom>
          <a:noFill/>
          <a:ln>
            <a:noFill/>
            <a:prstDash val="dash"/>
          </a:ln>
        </p:spPr>
        <p:txBody>
          <a:bodyPr wrap="square" rtlCol="0" anchor="ctr">
            <a:spAutoFit/>
          </a:bodyPr>
          <a:lstStyle/>
          <a:p>
            <a:pPr algn="ctr">
              <a:lnSpc>
                <a:spcPts val="1200"/>
              </a:lnSpc>
              <a:spcBef>
                <a:spcPts val="848"/>
              </a:spcBef>
            </a:pPr>
            <a:r>
              <a:rPr lang="fi-FI" sz="1200" dirty="0">
                <a:solidFill>
                  <a:srgbClr val="222784"/>
                </a:solidFill>
                <a:effectLst/>
                <a:latin typeface="Calibri" panose="020F0502020204030204" pitchFamily="34" charset="0"/>
              </a:rPr>
              <a:t>Maahanmuuttajataustainen kotiäiti, jonka suomen kielen taito kohtuullinen, mutta digitaidot heikot. Taustalla traumaperäinen stressihäiriö, sosiaaliset verkostot vähäisiä. Haluaisi töihin tai opiskelemaan.</a:t>
            </a:r>
          </a:p>
        </p:txBody>
      </p:sp>
      <p:sp>
        <p:nvSpPr>
          <p:cNvPr id="4" name="Alatunnisteen paikkamerkki 3">
            <a:extLst>
              <a:ext uri="{FF2B5EF4-FFF2-40B4-BE49-F238E27FC236}">
                <a16:creationId xmlns:a16="http://schemas.microsoft.com/office/drawing/2014/main" id="{977BF200-0622-4C58-D582-AF56BE2B2227}"/>
              </a:ext>
              <a:ext uri="{C183D7F6-B498-43B3-948B-1728B52AA6E4}">
                <adec:decorative xmlns:adec="http://schemas.microsoft.com/office/drawing/2017/decorative" val="1"/>
              </a:ext>
            </a:extLst>
          </p:cNvPr>
          <p:cNvSpPr>
            <a:spLocks noGrp="1"/>
          </p:cNvSpPr>
          <p:nvPr>
            <p:ph type="ftr" sz="quarter" idx="11"/>
          </p:nvPr>
        </p:nvSpPr>
        <p:spPr/>
        <p:txBody>
          <a:bodyPr/>
          <a:lstStyle/>
          <a:p>
            <a:r>
              <a:rPr lang="fi-FI" dirty="0"/>
              <a:t>Etunimi Sukunimi</a:t>
            </a:r>
          </a:p>
        </p:txBody>
      </p:sp>
      <p:sp>
        <p:nvSpPr>
          <p:cNvPr id="3" name="Päivämäärän paikkamerkki 2">
            <a:extLst>
              <a:ext uri="{FF2B5EF4-FFF2-40B4-BE49-F238E27FC236}">
                <a16:creationId xmlns:a16="http://schemas.microsoft.com/office/drawing/2014/main" id="{069AD70F-B326-794E-2F51-3AB3B9EA4497}"/>
              </a:ext>
              <a:ext uri="{C183D7F6-B498-43B3-948B-1728B52AA6E4}">
                <adec:decorative xmlns:adec="http://schemas.microsoft.com/office/drawing/2017/decorative" val="1"/>
              </a:ext>
            </a:extLst>
          </p:cNvPr>
          <p:cNvSpPr>
            <a:spLocks noGrp="1"/>
          </p:cNvSpPr>
          <p:nvPr>
            <p:ph type="dt" sz="half" idx="10"/>
          </p:nvPr>
        </p:nvSpPr>
        <p:spPr/>
        <p:txBody>
          <a:bodyPr/>
          <a:lstStyle/>
          <a:p>
            <a:fld id="{C55D4679-E917-4372-ABCB-7DDB3C8E1F3E}" type="datetime1">
              <a:rPr lang="fi-FI" smtClean="0"/>
              <a:t>28.10.2024</a:t>
            </a:fld>
            <a:endParaRPr lang="fi-FI" dirty="0"/>
          </a:p>
        </p:txBody>
      </p:sp>
      <p:sp>
        <p:nvSpPr>
          <p:cNvPr id="5" name="Dian numeron paikkamerkki 4">
            <a:extLst>
              <a:ext uri="{FF2B5EF4-FFF2-40B4-BE49-F238E27FC236}">
                <a16:creationId xmlns:a16="http://schemas.microsoft.com/office/drawing/2014/main" id="{9E07855F-25E3-BB2A-872F-B44E4DBE66FD}"/>
              </a:ext>
              <a:ext uri="{C183D7F6-B498-43B3-948B-1728B52AA6E4}">
                <adec:decorative xmlns:adec="http://schemas.microsoft.com/office/drawing/2017/decorative" val="1"/>
              </a:ext>
            </a:extLst>
          </p:cNvPr>
          <p:cNvSpPr>
            <a:spLocks noGrp="1"/>
          </p:cNvSpPr>
          <p:nvPr>
            <p:ph type="sldNum" sz="quarter" idx="12"/>
          </p:nvPr>
        </p:nvSpPr>
        <p:spPr/>
        <p:txBody>
          <a:bodyPr/>
          <a:lstStyle/>
          <a:p>
            <a:fld id="{57AD77BC-5D26-4B8B-97B9-F0B1AD892D50}" type="slidenum">
              <a:rPr lang="fi-FI" smtClean="0"/>
              <a:pPr/>
              <a:t>‹#›</a:t>
            </a:fld>
            <a:endParaRPr lang="fi-FI" dirty="0"/>
          </a:p>
        </p:txBody>
      </p:sp>
      <p:pic>
        <p:nvPicPr>
          <p:cNvPr id="20" name="Kuva 19">
            <a:extLst>
              <a:ext uri="{FF2B5EF4-FFF2-40B4-BE49-F238E27FC236}">
                <a16:creationId xmlns:a16="http://schemas.microsoft.com/office/drawing/2014/main" id="{8142DBA9-2B02-97FF-A378-86BD1EAC8C1B}"/>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109364" y="1111150"/>
            <a:ext cx="723992" cy="723992"/>
          </a:xfrm>
          <a:prstGeom prst="rect">
            <a:avLst/>
          </a:prstGeom>
        </p:spPr>
      </p:pic>
    </p:spTree>
    <p:extLst>
      <p:ext uri="{BB962C8B-B14F-4D97-AF65-F5344CB8AC3E}">
        <p14:creationId xmlns:p14="http://schemas.microsoft.com/office/powerpoint/2010/main" val="38276399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siakastarinoita nelikenttään sijoitettavaksi 2">
    <p:spTree>
      <p:nvGrpSpPr>
        <p:cNvPr id="1" name=""/>
        <p:cNvGrpSpPr/>
        <p:nvPr/>
      </p:nvGrpSpPr>
      <p:grpSpPr>
        <a:xfrm>
          <a:off x="0" y="0"/>
          <a:ext cx="0" cy="0"/>
          <a:chOff x="0" y="0"/>
          <a:chExt cx="0" cy="0"/>
        </a:xfrm>
      </p:grpSpPr>
      <p:sp>
        <p:nvSpPr>
          <p:cNvPr id="10" name="Suorakulmio 9">
            <a:extLst>
              <a:ext uri="{FF2B5EF4-FFF2-40B4-BE49-F238E27FC236}">
                <a16:creationId xmlns:a16="http://schemas.microsoft.com/office/drawing/2014/main" id="{C9B650ED-18F4-6626-3D2B-C8E111F43D5C}"/>
              </a:ext>
              <a:ext uri="{C183D7F6-B498-43B3-948B-1728B52AA6E4}">
                <adec:decorative xmlns:adec="http://schemas.microsoft.com/office/drawing/2017/decorative" val="1"/>
              </a:ext>
            </a:extLst>
          </p:cNvPr>
          <p:cNvSpPr/>
          <p:nvPr userDrawn="1"/>
        </p:nvSpPr>
        <p:spPr>
          <a:xfrm>
            <a:off x="4660054" y="1624204"/>
            <a:ext cx="2575565" cy="1615659"/>
          </a:xfrm>
          <a:prstGeom prst="rect">
            <a:avLst/>
          </a:prstGeom>
          <a:solidFill>
            <a:srgbClr val="F4F4F9"/>
          </a:solidFill>
          <a:ln>
            <a:solidFill>
              <a:srgbClr val="222784"/>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1" name="Suorakulmio 10">
            <a:extLst>
              <a:ext uri="{FF2B5EF4-FFF2-40B4-BE49-F238E27FC236}">
                <a16:creationId xmlns:a16="http://schemas.microsoft.com/office/drawing/2014/main" id="{4A0D83D0-FBCE-0E2C-6E08-72A27ED15372}"/>
              </a:ext>
              <a:ext uri="{C183D7F6-B498-43B3-948B-1728B52AA6E4}">
                <adec:decorative xmlns:adec="http://schemas.microsoft.com/office/drawing/2017/decorative" val="1"/>
              </a:ext>
            </a:extLst>
          </p:cNvPr>
          <p:cNvSpPr/>
          <p:nvPr userDrawn="1"/>
        </p:nvSpPr>
        <p:spPr>
          <a:xfrm>
            <a:off x="1857607" y="1624204"/>
            <a:ext cx="2575565" cy="1615659"/>
          </a:xfrm>
          <a:prstGeom prst="rect">
            <a:avLst/>
          </a:prstGeom>
          <a:solidFill>
            <a:srgbClr val="F4F4F9"/>
          </a:solidFill>
          <a:ln>
            <a:solidFill>
              <a:srgbClr val="222784"/>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2" name="Suorakulmio 11">
            <a:extLst>
              <a:ext uri="{FF2B5EF4-FFF2-40B4-BE49-F238E27FC236}">
                <a16:creationId xmlns:a16="http://schemas.microsoft.com/office/drawing/2014/main" id="{29DA6FC8-817F-68A1-2F68-D33B76510E27}"/>
              </a:ext>
              <a:ext uri="{C183D7F6-B498-43B3-948B-1728B52AA6E4}">
                <adec:decorative xmlns:adec="http://schemas.microsoft.com/office/drawing/2017/decorative" val="1"/>
              </a:ext>
            </a:extLst>
          </p:cNvPr>
          <p:cNvSpPr/>
          <p:nvPr userDrawn="1"/>
        </p:nvSpPr>
        <p:spPr>
          <a:xfrm>
            <a:off x="7383775" y="1624204"/>
            <a:ext cx="2575565" cy="1615659"/>
          </a:xfrm>
          <a:prstGeom prst="rect">
            <a:avLst/>
          </a:prstGeom>
          <a:solidFill>
            <a:srgbClr val="F4F4F9"/>
          </a:solidFill>
          <a:ln>
            <a:solidFill>
              <a:srgbClr val="222784"/>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4" name="Suorakulmio 13">
            <a:extLst>
              <a:ext uri="{FF2B5EF4-FFF2-40B4-BE49-F238E27FC236}">
                <a16:creationId xmlns:a16="http://schemas.microsoft.com/office/drawing/2014/main" id="{9A39D435-7CED-0507-BBE7-2C4F640CAA8F}"/>
              </a:ext>
              <a:ext uri="{C183D7F6-B498-43B3-948B-1728B52AA6E4}">
                <adec:decorative xmlns:adec="http://schemas.microsoft.com/office/drawing/2017/decorative" val="1"/>
              </a:ext>
            </a:extLst>
          </p:cNvPr>
          <p:cNvSpPr/>
          <p:nvPr userDrawn="1"/>
        </p:nvSpPr>
        <p:spPr>
          <a:xfrm>
            <a:off x="1869234" y="3626975"/>
            <a:ext cx="2575565" cy="1615659"/>
          </a:xfrm>
          <a:prstGeom prst="rect">
            <a:avLst/>
          </a:prstGeom>
          <a:solidFill>
            <a:srgbClr val="F4F4F9"/>
          </a:solidFill>
          <a:ln>
            <a:solidFill>
              <a:srgbClr val="222784"/>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6" name="Suorakulmio 15">
            <a:extLst>
              <a:ext uri="{FF2B5EF4-FFF2-40B4-BE49-F238E27FC236}">
                <a16:creationId xmlns:a16="http://schemas.microsoft.com/office/drawing/2014/main" id="{B6AF1B57-97D8-4DB9-2F7D-2587E6073D78}"/>
              </a:ext>
              <a:ext uri="{C183D7F6-B498-43B3-948B-1728B52AA6E4}">
                <adec:decorative xmlns:adec="http://schemas.microsoft.com/office/drawing/2017/decorative" val="1"/>
              </a:ext>
            </a:extLst>
          </p:cNvPr>
          <p:cNvSpPr/>
          <p:nvPr userDrawn="1"/>
        </p:nvSpPr>
        <p:spPr>
          <a:xfrm>
            <a:off x="4660054" y="3626975"/>
            <a:ext cx="2575565" cy="1615659"/>
          </a:xfrm>
          <a:prstGeom prst="rect">
            <a:avLst/>
          </a:prstGeom>
          <a:solidFill>
            <a:srgbClr val="F4F4F9"/>
          </a:solidFill>
          <a:ln>
            <a:solidFill>
              <a:srgbClr val="222784"/>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8" name="Suorakulmio 17">
            <a:extLst>
              <a:ext uri="{FF2B5EF4-FFF2-40B4-BE49-F238E27FC236}">
                <a16:creationId xmlns:a16="http://schemas.microsoft.com/office/drawing/2014/main" id="{F4BC01F4-1E1A-3BB4-F1E4-EFB98762C4CC}"/>
              </a:ext>
              <a:ext uri="{C183D7F6-B498-43B3-948B-1728B52AA6E4}">
                <adec:decorative xmlns:adec="http://schemas.microsoft.com/office/drawing/2017/decorative" val="1"/>
              </a:ext>
            </a:extLst>
          </p:cNvPr>
          <p:cNvSpPr/>
          <p:nvPr userDrawn="1"/>
        </p:nvSpPr>
        <p:spPr>
          <a:xfrm>
            <a:off x="7383775" y="3626975"/>
            <a:ext cx="2575565" cy="1615659"/>
          </a:xfrm>
          <a:prstGeom prst="rect">
            <a:avLst/>
          </a:prstGeom>
          <a:solidFill>
            <a:srgbClr val="F4F4F9"/>
          </a:solidFill>
          <a:ln>
            <a:solidFill>
              <a:srgbClr val="222784"/>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8" name="Otsikko 1">
            <a:extLst>
              <a:ext uri="{FF2B5EF4-FFF2-40B4-BE49-F238E27FC236}">
                <a16:creationId xmlns:a16="http://schemas.microsoft.com/office/drawing/2014/main" id="{F296A4FA-4E52-E9AD-53DC-F6324A952EFB}"/>
              </a:ext>
            </a:extLst>
          </p:cNvPr>
          <p:cNvSpPr>
            <a:spLocks noGrp="1"/>
          </p:cNvSpPr>
          <p:nvPr userDrawn="1">
            <p:ph type="title" hasCustomPrompt="1"/>
          </p:nvPr>
        </p:nvSpPr>
        <p:spPr>
          <a:xfrm>
            <a:off x="2232660" y="124286"/>
            <a:ext cx="7726680" cy="973854"/>
          </a:xfrm>
        </p:spPr>
        <p:txBody>
          <a:bodyPr>
            <a:noAutofit/>
          </a:bodyPr>
          <a:lstStyle>
            <a:lvl1pPr algn="ctr">
              <a:defRPr sz="3600"/>
            </a:lvl1pPr>
          </a:lstStyle>
          <a:p>
            <a:pPr algn="ctr">
              <a:lnSpc>
                <a:spcPts val="2850"/>
              </a:lnSpc>
              <a:spcBef>
                <a:spcPts val="848"/>
              </a:spcBef>
            </a:pPr>
            <a:r>
              <a:rPr lang="fi-FI" b="1" dirty="0">
                <a:solidFill>
                  <a:srgbClr val="222784"/>
                </a:solidFill>
                <a:effectLst/>
                <a:latin typeface="Calibri" panose="020F0502020204030204" pitchFamily="34" charset="0"/>
              </a:rPr>
              <a:t>Asiakastarinoita nelikenttään sijoitettavaksi </a:t>
            </a:r>
            <a:endParaRPr lang="fi-FI" dirty="0">
              <a:solidFill>
                <a:srgbClr val="222784"/>
              </a:solidFill>
              <a:effectLst/>
              <a:latin typeface="Calibri" panose="020F0502020204030204" pitchFamily="34" charset="0"/>
            </a:endParaRPr>
          </a:p>
        </p:txBody>
      </p:sp>
      <p:sp>
        <p:nvSpPr>
          <p:cNvPr id="7" name="Tekstiruutu 6">
            <a:extLst>
              <a:ext uri="{FF2B5EF4-FFF2-40B4-BE49-F238E27FC236}">
                <a16:creationId xmlns:a16="http://schemas.microsoft.com/office/drawing/2014/main" id="{628FA903-F4EA-D53B-21E7-6F67775EAC8E}"/>
              </a:ext>
            </a:extLst>
          </p:cNvPr>
          <p:cNvSpPr txBox="1"/>
          <p:nvPr userDrawn="1"/>
        </p:nvSpPr>
        <p:spPr>
          <a:xfrm>
            <a:off x="1845978" y="2153975"/>
            <a:ext cx="2598821" cy="556114"/>
          </a:xfrm>
          <a:prstGeom prst="rect">
            <a:avLst/>
          </a:prstGeom>
          <a:noFill/>
          <a:ln>
            <a:noFill/>
            <a:prstDash val="dash"/>
          </a:ln>
        </p:spPr>
        <p:txBody>
          <a:bodyPr wrap="square" rtlCol="0" anchor="ctr">
            <a:spAutoFit/>
          </a:bodyPr>
          <a:lstStyle/>
          <a:p>
            <a:pPr algn="ctr">
              <a:lnSpc>
                <a:spcPts val="1200"/>
              </a:lnSpc>
              <a:spcBef>
                <a:spcPts val="848"/>
              </a:spcBef>
            </a:pPr>
            <a:r>
              <a:rPr lang="fi-FI" sz="1200" dirty="0">
                <a:solidFill>
                  <a:srgbClr val="222784"/>
                </a:solidFill>
                <a:effectLst/>
                <a:latin typeface="Calibri" panose="020F0502020204030204" pitchFamily="34" charset="0"/>
              </a:rPr>
              <a:t>Rikostaustaa omaava asiakas, </a:t>
            </a:r>
            <a:br>
              <a:rPr lang="fi-FI" sz="1200" dirty="0">
                <a:solidFill>
                  <a:srgbClr val="222784"/>
                </a:solidFill>
                <a:effectLst/>
                <a:latin typeface="Calibri" panose="020F0502020204030204" pitchFamily="34" charset="0"/>
              </a:rPr>
            </a:br>
            <a:r>
              <a:rPr lang="fi-FI" sz="1200" dirty="0">
                <a:solidFill>
                  <a:srgbClr val="222784"/>
                </a:solidFill>
                <a:effectLst/>
                <a:latin typeface="Calibri" panose="020F0502020204030204" pitchFamily="34" charset="0"/>
              </a:rPr>
              <a:t>joka tällä hetkellä </a:t>
            </a:r>
            <a:br>
              <a:rPr lang="fi-FI" sz="1200" dirty="0">
                <a:solidFill>
                  <a:srgbClr val="222784"/>
                </a:solidFill>
                <a:effectLst/>
                <a:latin typeface="Calibri" panose="020F0502020204030204" pitchFamily="34" charset="0"/>
              </a:rPr>
            </a:br>
            <a:r>
              <a:rPr lang="fi-FI" sz="1200" dirty="0">
                <a:solidFill>
                  <a:srgbClr val="222784"/>
                </a:solidFill>
                <a:effectLst/>
                <a:latin typeface="Calibri" panose="020F0502020204030204" pitchFamily="34" charset="0"/>
              </a:rPr>
              <a:t>yhdyskuntapalvelussa. </a:t>
            </a:r>
          </a:p>
        </p:txBody>
      </p:sp>
      <p:sp>
        <p:nvSpPr>
          <p:cNvPr id="9" name="Tekstiruutu 8">
            <a:extLst>
              <a:ext uri="{FF2B5EF4-FFF2-40B4-BE49-F238E27FC236}">
                <a16:creationId xmlns:a16="http://schemas.microsoft.com/office/drawing/2014/main" id="{4A64D4B9-1385-9200-F2DA-FBBB2855FE85}"/>
              </a:ext>
            </a:extLst>
          </p:cNvPr>
          <p:cNvSpPr txBox="1"/>
          <p:nvPr userDrawn="1"/>
        </p:nvSpPr>
        <p:spPr>
          <a:xfrm>
            <a:off x="4660054" y="1689610"/>
            <a:ext cx="2575565" cy="1484847"/>
          </a:xfrm>
          <a:prstGeom prst="rect">
            <a:avLst/>
          </a:prstGeom>
          <a:noFill/>
          <a:ln>
            <a:noFill/>
            <a:prstDash val="dash"/>
          </a:ln>
        </p:spPr>
        <p:txBody>
          <a:bodyPr wrap="square" rtlCol="0" anchor="ctr">
            <a:spAutoFit/>
          </a:bodyPr>
          <a:lstStyle/>
          <a:p>
            <a:pPr algn="ctr">
              <a:lnSpc>
                <a:spcPts val="1200"/>
              </a:lnSpc>
              <a:spcBef>
                <a:spcPts val="848"/>
              </a:spcBef>
            </a:pPr>
            <a:r>
              <a:rPr lang="fi-FI" sz="1200" dirty="0">
                <a:solidFill>
                  <a:srgbClr val="222784"/>
                </a:solidFill>
                <a:effectLst/>
                <a:latin typeface="Calibri" panose="020F0502020204030204" pitchFamily="34" charset="0"/>
              </a:rPr>
              <a:t>Yli 55-vuotias asiakas, jolla ei ole ammatillista koulutusta. Tehnyt sekalaisia töitä, pientä terveyshaastetta, asuu syrjässä, ei julkista liikennettä, ei ajokorttia. Hieman uskoa tulevaisuuteen menettänyt, tottunut omaan tilanteeseen. Ei osaa itse tarttua tilanteeseen ja kokee muutoksen haasteellisena.</a:t>
            </a:r>
          </a:p>
        </p:txBody>
      </p:sp>
      <p:sp>
        <p:nvSpPr>
          <p:cNvPr id="13" name="Tekstiruutu 12">
            <a:extLst>
              <a:ext uri="{FF2B5EF4-FFF2-40B4-BE49-F238E27FC236}">
                <a16:creationId xmlns:a16="http://schemas.microsoft.com/office/drawing/2014/main" id="{6606457E-9CB1-E7C6-653F-C53AFBF2AC6D}"/>
              </a:ext>
            </a:extLst>
          </p:cNvPr>
          <p:cNvSpPr txBox="1"/>
          <p:nvPr userDrawn="1"/>
        </p:nvSpPr>
        <p:spPr>
          <a:xfrm>
            <a:off x="7383775" y="1769256"/>
            <a:ext cx="2575565" cy="1325556"/>
          </a:xfrm>
          <a:prstGeom prst="rect">
            <a:avLst/>
          </a:prstGeom>
          <a:noFill/>
          <a:ln>
            <a:noFill/>
            <a:prstDash val="dash"/>
          </a:ln>
        </p:spPr>
        <p:txBody>
          <a:bodyPr wrap="square" rtlCol="0" anchor="ctr">
            <a:spAutoFit/>
          </a:bodyPr>
          <a:lstStyle/>
          <a:p>
            <a:pPr algn="ctr">
              <a:lnSpc>
                <a:spcPts val="1200"/>
              </a:lnSpc>
              <a:spcBef>
                <a:spcPts val="848"/>
              </a:spcBef>
            </a:pPr>
            <a:r>
              <a:rPr lang="fi-FI" sz="1200" dirty="0">
                <a:solidFill>
                  <a:srgbClr val="222784"/>
                </a:solidFill>
                <a:effectLst/>
                <a:latin typeface="Calibri" panose="020F0502020204030204" pitchFamily="34" charset="0"/>
              </a:rPr>
              <a:t>Mielenterveyskuntoutuja, jolla persoonallisuushäiriö, asioinut monissa eri palveluissa ilman vastuuasiantuntijaa, työllistymisen edellytykset tai soveltuvat palvelut löytymättä. Asiakas ei itse tunnista tuen tarpeitaan persoonallisuushäiriön vuoksi.</a:t>
            </a:r>
          </a:p>
        </p:txBody>
      </p:sp>
      <p:sp>
        <p:nvSpPr>
          <p:cNvPr id="15" name="Tekstiruutu 14">
            <a:extLst>
              <a:ext uri="{FF2B5EF4-FFF2-40B4-BE49-F238E27FC236}">
                <a16:creationId xmlns:a16="http://schemas.microsoft.com/office/drawing/2014/main" id="{8A16753F-87D8-AE01-1DC9-F144B9865D75}"/>
              </a:ext>
            </a:extLst>
          </p:cNvPr>
          <p:cNvSpPr txBox="1"/>
          <p:nvPr userDrawn="1"/>
        </p:nvSpPr>
        <p:spPr>
          <a:xfrm>
            <a:off x="1869234" y="3828336"/>
            <a:ext cx="2575565" cy="1325556"/>
          </a:xfrm>
          <a:prstGeom prst="rect">
            <a:avLst/>
          </a:prstGeom>
          <a:noFill/>
          <a:ln>
            <a:noFill/>
            <a:prstDash val="dash"/>
          </a:ln>
        </p:spPr>
        <p:txBody>
          <a:bodyPr wrap="square" rtlCol="0" anchor="ctr">
            <a:spAutoFit/>
          </a:bodyPr>
          <a:lstStyle/>
          <a:p>
            <a:pPr algn="ctr">
              <a:lnSpc>
                <a:spcPts val="1200"/>
              </a:lnSpc>
              <a:spcBef>
                <a:spcPts val="848"/>
              </a:spcBef>
            </a:pPr>
            <a:r>
              <a:rPr lang="fi-FI" sz="1200" dirty="0">
                <a:solidFill>
                  <a:srgbClr val="222784"/>
                </a:solidFill>
                <a:effectLst/>
                <a:latin typeface="Calibri" panose="020F0502020204030204" pitchFamily="34" charset="0"/>
              </a:rPr>
              <a:t>Työkyvyttömyyseläkkeestä hylkäävän päätöksen saanut asiakas, jolla on työpaikka sekä työterveyshuolto taustalla, mutta kykenemätön tekemään nykyistä työtään. Työterveyshuollon palvelut eivät ole asiakkaalla käytössä työkyvyn arvioimiseksi.</a:t>
            </a:r>
          </a:p>
        </p:txBody>
      </p:sp>
      <p:sp>
        <p:nvSpPr>
          <p:cNvPr id="17" name="Tekstiruutu 16">
            <a:extLst>
              <a:ext uri="{FF2B5EF4-FFF2-40B4-BE49-F238E27FC236}">
                <a16:creationId xmlns:a16="http://schemas.microsoft.com/office/drawing/2014/main" id="{B1621971-A67B-9420-6420-8D0EAFA8E55C}"/>
              </a:ext>
            </a:extLst>
          </p:cNvPr>
          <p:cNvSpPr txBox="1"/>
          <p:nvPr userDrawn="1"/>
        </p:nvSpPr>
        <p:spPr>
          <a:xfrm>
            <a:off x="4660054" y="3982224"/>
            <a:ext cx="2575565" cy="1017779"/>
          </a:xfrm>
          <a:prstGeom prst="rect">
            <a:avLst/>
          </a:prstGeom>
          <a:noFill/>
          <a:ln>
            <a:noFill/>
            <a:prstDash val="dash"/>
          </a:ln>
        </p:spPr>
        <p:txBody>
          <a:bodyPr wrap="square" rtlCol="0" anchor="ctr">
            <a:spAutoFit/>
          </a:bodyPr>
          <a:lstStyle/>
          <a:p>
            <a:pPr algn="ctr">
              <a:lnSpc>
                <a:spcPts val="1200"/>
              </a:lnSpc>
              <a:spcBef>
                <a:spcPts val="848"/>
              </a:spcBef>
            </a:pPr>
            <a:r>
              <a:rPr lang="fi-FI" sz="1200" dirty="0">
                <a:solidFill>
                  <a:srgbClr val="222784"/>
                </a:solidFill>
                <a:effectLst/>
                <a:latin typeface="Calibri" panose="020F0502020204030204" pitchFamily="34" charset="0"/>
              </a:rPr>
              <a:t>Maahanmuuttajataustainen henkilö, jolla on Suomessa kelpaamaton kuljetusalan tutkinto lähtömaasta. Vaikeus hakea töitä kielitaidon haasteiden vuoksi, </a:t>
            </a:r>
            <a:br>
              <a:rPr lang="fi-FI" sz="1200" dirty="0">
                <a:solidFill>
                  <a:srgbClr val="222784"/>
                </a:solidFill>
                <a:effectLst/>
                <a:latin typeface="Calibri" panose="020F0502020204030204" pitchFamily="34" charset="0"/>
              </a:rPr>
            </a:br>
            <a:r>
              <a:rPr lang="fi-FI" sz="1200" dirty="0">
                <a:solidFill>
                  <a:srgbClr val="222784"/>
                </a:solidFill>
                <a:effectLst/>
                <a:latin typeface="Calibri" panose="020F0502020204030204" pitchFamily="34" charset="0"/>
              </a:rPr>
              <a:t>lisäksi tules-vaivoja.</a:t>
            </a:r>
          </a:p>
        </p:txBody>
      </p:sp>
      <p:sp>
        <p:nvSpPr>
          <p:cNvPr id="19" name="Tekstiruutu 18">
            <a:extLst>
              <a:ext uri="{FF2B5EF4-FFF2-40B4-BE49-F238E27FC236}">
                <a16:creationId xmlns:a16="http://schemas.microsoft.com/office/drawing/2014/main" id="{E5927DAF-A7D1-37B6-6CBA-712841FDE3CD}"/>
              </a:ext>
            </a:extLst>
          </p:cNvPr>
          <p:cNvSpPr txBox="1"/>
          <p:nvPr userDrawn="1"/>
        </p:nvSpPr>
        <p:spPr>
          <a:xfrm>
            <a:off x="7383775" y="3751391"/>
            <a:ext cx="2575565" cy="1479444"/>
          </a:xfrm>
          <a:prstGeom prst="rect">
            <a:avLst/>
          </a:prstGeom>
          <a:noFill/>
          <a:ln>
            <a:noFill/>
            <a:prstDash val="dash"/>
          </a:ln>
        </p:spPr>
        <p:txBody>
          <a:bodyPr wrap="square" rtlCol="0" anchor="ctr">
            <a:spAutoFit/>
          </a:bodyPr>
          <a:lstStyle/>
          <a:p>
            <a:pPr algn="ctr">
              <a:lnSpc>
                <a:spcPts val="1200"/>
              </a:lnSpc>
              <a:spcBef>
                <a:spcPts val="0"/>
              </a:spcBef>
            </a:pPr>
            <a:r>
              <a:rPr lang="fi-FI" sz="1200" dirty="0">
                <a:solidFill>
                  <a:srgbClr val="222784"/>
                </a:solidFill>
                <a:effectLst/>
                <a:latin typeface="Calibri" panose="020F0502020204030204" pitchFamily="34" charset="0"/>
              </a:rPr>
              <a:t>Nuori, jolla diagnosoimattomia </a:t>
            </a:r>
            <a:r>
              <a:rPr lang="fi-FI" sz="1200" dirty="0" err="1">
                <a:solidFill>
                  <a:srgbClr val="222784"/>
                </a:solidFill>
                <a:effectLst/>
                <a:latin typeface="Calibri" panose="020F0502020204030204" pitchFamily="34" charset="0"/>
              </a:rPr>
              <a:t>nepsy</a:t>
            </a:r>
            <a:r>
              <a:rPr lang="fi-FI" sz="1200" dirty="0">
                <a:solidFill>
                  <a:srgbClr val="222784"/>
                </a:solidFill>
                <a:effectLst/>
                <a:latin typeface="Calibri" panose="020F0502020204030204" pitchFamily="34" charset="0"/>
              </a:rPr>
              <a:t>-piirteitä. Taustalla keskeytyneitä opintoja. Tukiverkostot suppeat, vuorokausirytmi sekaisin, pelaa paljon, ei työkokemusta, luottohäiriömerkintä. Tutkinto puuttuu, ei tunnista omia vahvuuksiaan, heikko usko omiin kykyihin.</a:t>
            </a:r>
          </a:p>
        </p:txBody>
      </p:sp>
      <p:sp>
        <p:nvSpPr>
          <p:cNvPr id="4" name="Alatunnisteen paikkamerkki 3">
            <a:extLst>
              <a:ext uri="{FF2B5EF4-FFF2-40B4-BE49-F238E27FC236}">
                <a16:creationId xmlns:a16="http://schemas.microsoft.com/office/drawing/2014/main" id="{977BF200-0622-4C58-D582-AF56BE2B2227}"/>
              </a:ext>
              <a:ext uri="{C183D7F6-B498-43B3-948B-1728B52AA6E4}">
                <adec:decorative xmlns:adec="http://schemas.microsoft.com/office/drawing/2017/decorative" val="1"/>
              </a:ext>
            </a:extLst>
          </p:cNvPr>
          <p:cNvSpPr>
            <a:spLocks noGrp="1"/>
          </p:cNvSpPr>
          <p:nvPr userDrawn="1">
            <p:ph type="ftr" sz="quarter" idx="11"/>
          </p:nvPr>
        </p:nvSpPr>
        <p:spPr/>
        <p:txBody>
          <a:bodyPr/>
          <a:lstStyle/>
          <a:p>
            <a:r>
              <a:rPr lang="fi-FI" dirty="0"/>
              <a:t>Etunimi Sukunimi</a:t>
            </a:r>
          </a:p>
        </p:txBody>
      </p:sp>
      <p:sp>
        <p:nvSpPr>
          <p:cNvPr id="3" name="Päivämäärän paikkamerkki 2">
            <a:extLst>
              <a:ext uri="{FF2B5EF4-FFF2-40B4-BE49-F238E27FC236}">
                <a16:creationId xmlns:a16="http://schemas.microsoft.com/office/drawing/2014/main" id="{069AD70F-B326-794E-2F51-3AB3B9EA4497}"/>
              </a:ext>
              <a:ext uri="{C183D7F6-B498-43B3-948B-1728B52AA6E4}">
                <adec:decorative xmlns:adec="http://schemas.microsoft.com/office/drawing/2017/decorative" val="1"/>
              </a:ext>
            </a:extLst>
          </p:cNvPr>
          <p:cNvSpPr>
            <a:spLocks noGrp="1"/>
          </p:cNvSpPr>
          <p:nvPr userDrawn="1">
            <p:ph type="dt" sz="half" idx="10"/>
          </p:nvPr>
        </p:nvSpPr>
        <p:spPr/>
        <p:txBody>
          <a:bodyPr/>
          <a:lstStyle/>
          <a:p>
            <a:fld id="{C55D4679-E917-4372-ABCB-7DDB3C8E1F3E}" type="datetime1">
              <a:rPr lang="fi-FI" smtClean="0"/>
              <a:t>28.10.2024</a:t>
            </a:fld>
            <a:endParaRPr lang="fi-FI" dirty="0"/>
          </a:p>
        </p:txBody>
      </p:sp>
      <p:sp>
        <p:nvSpPr>
          <p:cNvPr id="5" name="Dian numeron paikkamerkki 4">
            <a:extLst>
              <a:ext uri="{FF2B5EF4-FFF2-40B4-BE49-F238E27FC236}">
                <a16:creationId xmlns:a16="http://schemas.microsoft.com/office/drawing/2014/main" id="{9E07855F-25E3-BB2A-872F-B44E4DBE66FD}"/>
              </a:ext>
              <a:ext uri="{C183D7F6-B498-43B3-948B-1728B52AA6E4}">
                <adec:decorative xmlns:adec="http://schemas.microsoft.com/office/drawing/2017/decorative" val="1"/>
              </a:ext>
            </a:extLst>
          </p:cNvPr>
          <p:cNvSpPr>
            <a:spLocks noGrp="1"/>
          </p:cNvSpPr>
          <p:nvPr userDrawn="1">
            <p:ph type="sldNum" sz="quarter" idx="12"/>
          </p:nvPr>
        </p:nvSpPr>
        <p:spPr/>
        <p:txBody>
          <a:bodyPr/>
          <a:lstStyle/>
          <a:p>
            <a:fld id="{57AD77BC-5D26-4B8B-97B9-F0B1AD892D50}" type="slidenum">
              <a:rPr lang="fi-FI" smtClean="0"/>
              <a:pPr/>
              <a:t>‹#›</a:t>
            </a:fld>
            <a:endParaRPr lang="fi-FI" dirty="0"/>
          </a:p>
        </p:txBody>
      </p:sp>
      <p:pic>
        <p:nvPicPr>
          <p:cNvPr id="2" name="Kuva 1">
            <a:extLst>
              <a:ext uri="{FF2B5EF4-FFF2-40B4-BE49-F238E27FC236}">
                <a16:creationId xmlns:a16="http://schemas.microsoft.com/office/drawing/2014/main" id="{8A4643CA-2501-CCAE-95DF-F87D612C865A}"/>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13792" y="1123256"/>
            <a:ext cx="723992" cy="723992"/>
          </a:xfrm>
          <a:prstGeom prst="rect">
            <a:avLst/>
          </a:prstGeom>
        </p:spPr>
      </p:pic>
    </p:spTree>
    <p:extLst>
      <p:ext uri="{BB962C8B-B14F-4D97-AF65-F5344CB8AC3E}">
        <p14:creationId xmlns:p14="http://schemas.microsoft.com/office/powerpoint/2010/main" val="23774309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siakastarinoita nelikenttään sijoitettavaksi 3">
    <p:spTree>
      <p:nvGrpSpPr>
        <p:cNvPr id="1" name=""/>
        <p:cNvGrpSpPr/>
        <p:nvPr/>
      </p:nvGrpSpPr>
      <p:grpSpPr>
        <a:xfrm>
          <a:off x="0" y="0"/>
          <a:ext cx="0" cy="0"/>
          <a:chOff x="0" y="0"/>
          <a:chExt cx="0" cy="0"/>
        </a:xfrm>
      </p:grpSpPr>
      <p:sp>
        <p:nvSpPr>
          <p:cNvPr id="10" name="Suorakulmio 9">
            <a:extLst>
              <a:ext uri="{FF2B5EF4-FFF2-40B4-BE49-F238E27FC236}">
                <a16:creationId xmlns:a16="http://schemas.microsoft.com/office/drawing/2014/main" id="{C9B650ED-18F4-6626-3D2B-C8E111F43D5C}"/>
              </a:ext>
              <a:ext uri="{C183D7F6-B498-43B3-948B-1728B52AA6E4}">
                <adec:decorative xmlns:adec="http://schemas.microsoft.com/office/drawing/2017/decorative" val="1"/>
              </a:ext>
            </a:extLst>
          </p:cNvPr>
          <p:cNvSpPr/>
          <p:nvPr userDrawn="1"/>
        </p:nvSpPr>
        <p:spPr>
          <a:xfrm>
            <a:off x="4808217" y="1619785"/>
            <a:ext cx="2575565" cy="1615659"/>
          </a:xfrm>
          <a:prstGeom prst="rect">
            <a:avLst/>
          </a:prstGeom>
          <a:solidFill>
            <a:srgbClr val="F4F4F9"/>
          </a:solidFill>
          <a:ln>
            <a:solidFill>
              <a:srgbClr val="222784"/>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1" name="Suorakulmio 10">
            <a:extLst>
              <a:ext uri="{FF2B5EF4-FFF2-40B4-BE49-F238E27FC236}">
                <a16:creationId xmlns:a16="http://schemas.microsoft.com/office/drawing/2014/main" id="{4A0D83D0-FBCE-0E2C-6E08-72A27ED15372}"/>
              </a:ext>
              <a:ext uri="{C183D7F6-B498-43B3-948B-1728B52AA6E4}">
                <adec:decorative xmlns:adec="http://schemas.microsoft.com/office/drawing/2017/decorative" val="1"/>
              </a:ext>
            </a:extLst>
          </p:cNvPr>
          <p:cNvSpPr/>
          <p:nvPr userDrawn="1"/>
        </p:nvSpPr>
        <p:spPr>
          <a:xfrm>
            <a:off x="2005770" y="1619785"/>
            <a:ext cx="2575565" cy="1615659"/>
          </a:xfrm>
          <a:prstGeom prst="rect">
            <a:avLst/>
          </a:prstGeom>
          <a:solidFill>
            <a:srgbClr val="F4F4F9"/>
          </a:solidFill>
          <a:ln>
            <a:solidFill>
              <a:srgbClr val="222784"/>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2" name="Suorakulmio 11">
            <a:extLst>
              <a:ext uri="{FF2B5EF4-FFF2-40B4-BE49-F238E27FC236}">
                <a16:creationId xmlns:a16="http://schemas.microsoft.com/office/drawing/2014/main" id="{29DA6FC8-817F-68A1-2F68-D33B76510E27}"/>
              </a:ext>
              <a:ext uri="{C183D7F6-B498-43B3-948B-1728B52AA6E4}">
                <adec:decorative xmlns:adec="http://schemas.microsoft.com/office/drawing/2017/decorative" val="1"/>
              </a:ext>
            </a:extLst>
          </p:cNvPr>
          <p:cNvSpPr/>
          <p:nvPr userDrawn="1"/>
        </p:nvSpPr>
        <p:spPr>
          <a:xfrm>
            <a:off x="7531938" y="1619785"/>
            <a:ext cx="2575565" cy="1615659"/>
          </a:xfrm>
          <a:prstGeom prst="rect">
            <a:avLst/>
          </a:prstGeom>
          <a:solidFill>
            <a:srgbClr val="F4F4F9"/>
          </a:solidFill>
          <a:ln>
            <a:solidFill>
              <a:srgbClr val="222784"/>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4" name="Suorakulmio 13">
            <a:extLst>
              <a:ext uri="{FF2B5EF4-FFF2-40B4-BE49-F238E27FC236}">
                <a16:creationId xmlns:a16="http://schemas.microsoft.com/office/drawing/2014/main" id="{9A39D435-7CED-0507-BBE7-2C4F640CAA8F}"/>
              </a:ext>
              <a:ext uri="{C183D7F6-B498-43B3-948B-1728B52AA6E4}">
                <adec:decorative xmlns:adec="http://schemas.microsoft.com/office/drawing/2017/decorative" val="1"/>
              </a:ext>
            </a:extLst>
          </p:cNvPr>
          <p:cNvSpPr/>
          <p:nvPr userDrawn="1"/>
        </p:nvSpPr>
        <p:spPr>
          <a:xfrm>
            <a:off x="2017397" y="3622556"/>
            <a:ext cx="2575565" cy="1615659"/>
          </a:xfrm>
          <a:prstGeom prst="rect">
            <a:avLst/>
          </a:prstGeom>
          <a:solidFill>
            <a:srgbClr val="F4F4F9"/>
          </a:solidFill>
          <a:ln>
            <a:solidFill>
              <a:srgbClr val="222784"/>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6" name="Suorakulmio 15">
            <a:extLst>
              <a:ext uri="{FF2B5EF4-FFF2-40B4-BE49-F238E27FC236}">
                <a16:creationId xmlns:a16="http://schemas.microsoft.com/office/drawing/2014/main" id="{B6AF1B57-97D8-4DB9-2F7D-2587E6073D78}"/>
              </a:ext>
              <a:ext uri="{C183D7F6-B498-43B3-948B-1728B52AA6E4}">
                <adec:decorative xmlns:adec="http://schemas.microsoft.com/office/drawing/2017/decorative" val="1"/>
              </a:ext>
            </a:extLst>
          </p:cNvPr>
          <p:cNvSpPr/>
          <p:nvPr userDrawn="1"/>
        </p:nvSpPr>
        <p:spPr>
          <a:xfrm>
            <a:off x="4808217" y="3622556"/>
            <a:ext cx="2575565" cy="1615659"/>
          </a:xfrm>
          <a:prstGeom prst="rect">
            <a:avLst/>
          </a:prstGeom>
          <a:solidFill>
            <a:srgbClr val="F4F4F9"/>
          </a:solidFill>
          <a:ln>
            <a:solidFill>
              <a:srgbClr val="222784"/>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8" name="Suorakulmio 17">
            <a:extLst>
              <a:ext uri="{FF2B5EF4-FFF2-40B4-BE49-F238E27FC236}">
                <a16:creationId xmlns:a16="http://schemas.microsoft.com/office/drawing/2014/main" id="{F4BC01F4-1E1A-3BB4-F1E4-EFB98762C4CC}"/>
              </a:ext>
              <a:ext uri="{C183D7F6-B498-43B3-948B-1728B52AA6E4}">
                <adec:decorative xmlns:adec="http://schemas.microsoft.com/office/drawing/2017/decorative" val="1"/>
              </a:ext>
            </a:extLst>
          </p:cNvPr>
          <p:cNvSpPr/>
          <p:nvPr userDrawn="1"/>
        </p:nvSpPr>
        <p:spPr>
          <a:xfrm>
            <a:off x="7531938" y="3622556"/>
            <a:ext cx="2575565" cy="1615659"/>
          </a:xfrm>
          <a:prstGeom prst="rect">
            <a:avLst/>
          </a:prstGeom>
          <a:solidFill>
            <a:srgbClr val="F4F4F9"/>
          </a:solidFill>
          <a:ln>
            <a:solidFill>
              <a:srgbClr val="222784"/>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6" name="Otsikko 1">
            <a:extLst>
              <a:ext uri="{FF2B5EF4-FFF2-40B4-BE49-F238E27FC236}">
                <a16:creationId xmlns:a16="http://schemas.microsoft.com/office/drawing/2014/main" id="{775C8C53-123F-CE1B-C9A5-61FB54B625BB}"/>
              </a:ext>
            </a:extLst>
          </p:cNvPr>
          <p:cNvSpPr>
            <a:spLocks noGrp="1"/>
          </p:cNvSpPr>
          <p:nvPr userDrawn="1">
            <p:ph type="title" hasCustomPrompt="1"/>
          </p:nvPr>
        </p:nvSpPr>
        <p:spPr>
          <a:xfrm>
            <a:off x="2232660" y="124286"/>
            <a:ext cx="7726680" cy="973854"/>
          </a:xfrm>
        </p:spPr>
        <p:txBody>
          <a:bodyPr>
            <a:noAutofit/>
          </a:bodyPr>
          <a:lstStyle>
            <a:lvl1pPr algn="ctr">
              <a:defRPr sz="3600"/>
            </a:lvl1pPr>
          </a:lstStyle>
          <a:p>
            <a:pPr algn="ctr">
              <a:lnSpc>
                <a:spcPts val="2850"/>
              </a:lnSpc>
              <a:spcBef>
                <a:spcPts val="848"/>
              </a:spcBef>
            </a:pPr>
            <a:r>
              <a:rPr lang="fi-FI" b="1" dirty="0">
                <a:solidFill>
                  <a:srgbClr val="222784"/>
                </a:solidFill>
                <a:effectLst/>
                <a:latin typeface="Calibri" panose="020F0502020204030204" pitchFamily="34" charset="0"/>
              </a:rPr>
              <a:t>Asiakastarinoita nelikenttään sijoitettavaksi </a:t>
            </a:r>
            <a:endParaRPr lang="fi-FI" dirty="0">
              <a:solidFill>
                <a:srgbClr val="222784"/>
              </a:solidFill>
              <a:effectLst/>
              <a:latin typeface="Calibri" panose="020F0502020204030204" pitchFamily="34" charset="0"/>
            </a:endParaRPr>
          </a:p>
        </p:txBody>
      </p:sp>
      <p:sp>
        <p:nvSpPr>
          <p:cNvPr id="7" name="Tekstiruutu 6">
            <a:extLst>
              <a:ext uri="{FF2B5EF4-FFF2-40B4-BE49-F238E27FC236}">
                <a16:creationId xmlns:a16="http://schemas.microsoft.com/office/drawing/2014/main" id="{628FA903-F4EA-D53B-21E7-6F67775EAC8E}"/>
              </a:ext>
            </a:extLst>
          </p:cNvPr>
          <p:cNvSpPr txBox="1"/>
          <p:nvPr userDrawn="1"/>
        </p:nvSpPr>
        <p:spPr>
          <a:xfrm>
            <a:off x="1994141" y="1841780"/>
            <a:ext cx="2598821" cy="1171667"/>
          </a:xfrm>
          <a:prstGeom prst="rect">
            <a:avLst/>
          </a:prstGeom>
          <a:noFill/>
          <a:ln>
            <a:noFill/>
            <a:prstDash val="dash"/>
          </a:ln>
        </p:spPr>
        <p:txBody>
          <a:bodyPr wrap="square" rtlCol="0" anchor="ctr">
            <a:spAutoFit/>
          </a:bodyPr>
          <a:lstStyle/>
          <a:p>
            <a:pPr algn="ctr">
              <a:lnSpc>
                <a:spcPts val="1200"/>
              </a:lnSpc>
              <a:spcBef>
                <a:spcPts val="848"/>
              </a:spcBef>
            </a:pPr>
            <a:r>
              <a:rPr lang="fi-FI" sz="1200" dirty="0">
                <a:solidFill>
                  <a:srgbClr val="222784"/>
                </a:solidFill>
                <a:effectLst/>
                <a:latin typeface="Calibri" panose="020F0502020204030204" pitchFamily="34" charset="0"/>
              </a:rPr>
              <a:t>Metallialan työntekijä, kolme vuotta työttömyyttä takana. Työkyvytön aiempaan ammattiinsa, kiinnostunut mahdollisuudesta kouluttautua uudelle alalle ammatillisena kuntoutuksena. Halu muutokseen ja päästä työelämään tienaamaan rahaa.</a:t>
            </a:r>
          </a:p>
        </p:txBody>
      </p:sp>
      <p:sp>
        <p:nvSpPr>
          <p:cNvPr id="9" name="Tekstiruutu 8">
            <a:extLst>
              <a:ext uri="{FF2B5EF4-FFF2-40B4-BE49-F238E27FC236}">
                <a16:creationId xmlns:a16="http://schemas.microsoft.com/office/drawing/2014/main" id="{4A64D4B9-1385-9200-F2DA-FBBB2855FE85}"/>
              </a:ext>
            </a:extLst>
          </p:cNvPr>
          <p:cNvSpPr txBox="1"/>
          <p:nvPr userDrawn="1"/>
        </p:nvSpPr>
        <p:spPr>
          <a:xfrm>
            <a:off x="4808217" y="1764836"/>
            <a:ext cx="2575565" cy="1325556"/>
          </a:xfrm>
          <a:prstGeom prst="rect">
            <a:avLst/>
          </a:prstGeom>
          <a:noFill/>
          <a:ln>
            <a:noFill/>
            <a:prstDash val="dash"/>
          </a:ln>
        </p:spPr>
        <p:txBody>
          <a:bodyPr wrap="square" rtlCol="0" anchor="ctr">
            <a:spAutoFit/>
          </a:bodyPr>
          <a:lstStyle/>
          <a:p>
            <a:pPr algn="ctr">
              <a:lnSpc>
                <a:spcPts val="1200"/>
              </a:lnSpc>
              <a:spcBef>
                <a:spcPts val="848"/>
              </a:spcBef>
            </a:pPr>
            <a:r>
              <a:rPr lang="fi-FI" sz="1200" dirty="0">
                <a:solidFill>
                  <a:srgbClr val="222784"/>
                </a:solidFill>
                <a:effectLst/>
                <a:latin typeface="Calibri" panose="020F0502020204030204" pitchFamily="34" charset="0"/>
              </a:rPr>
              <a:t>Nuori, autisti, koulutus erityisoppilaitoksesta ravintola- ja catering-alalta. Asuu vanhempien luona, heikko tukiverkosto, vähän kavereita. Taustalla koulukiusaamista. Ei tulevaisuudensuunnitelmia, etätyö kiinnostaa, työelämätaidot puutteelliset.</a:t>
            </a:r>
          </a:p>
        </p:txBody>
      </p:sp>
      <p:sp>
        <p:nvSpPr>
          <p:cNvPr id="13" name="Tekstiruutu 12">
            <a:extLst>
              <a:ext uri="{FF2B5EF4-FFF2-40B4-BE49-F238E27FC236}">
                <a16:creationId xmlns:a16="http://schemas.microsoft.com/office/drawing/2014/main" id="{6606457E-9CB1-E7C6-653F-C53AFBF2AC6D}"/>
              </a:ext>
            </a:extLst>
          </p:cNvPr>
          <p:cNvSpPr txBox="1"/>
          <p:nvPr userDrawn="1"/>
        </p:nvSpPr>
        <p:spPr>
          <a:xfrm>
            <a:off x="7531938" y="1918725"/>
            <a:ext cx="2575565" cy="1017779"/>
          </a:xfrm>
          <a:prstGeom prst="rect">
            <a:avLst/>
          </a:prstGeom>
          <a:noFill/>
          <a:ln>
            <a:noFill/>
            <a:prstDash val="dash"/>
          </a:ln>
        </p:spPr>
        <p:txBody>
          <a:bodyPr wrap="square" rtlCol="0" anchor="ctr">
            <a:spAutoFit/>
          </a:bodyPr>
          <a:lstStyle/>
          <a:p>
            <a:pPr algn="ctr">
              <a:lnSpc>
                <a:spcPts val="1200"/>
              </a:lnSpc>
              <a:spcBef>
                <a:spcPts val="848"/>
              </a:spcBef>
            </a:pPr>
            <a:r>
              <a:rPr lang="fi-FI" sz="1200" dirty="0">
                <a:solidFill>
                  <a:srgbClr val="222784"/>
                </a:solidFill>
                <a:effectLst/>
                <a:latin typeface="Calibri" panose="020F0502020204030204" pitchFamily="34" charset="0"/>
              </a:rPr>
              <a:t>Suurtalouskokki, vähän työkokemusta, yhdeksän vuotta työttömyyttä, </a:t>
            </a:r>
            <a:br>
              <a:rPr lang="fi-FI" sz="1200" dirty="0">
                <a:solidFill>
                  <a:srgbClr val="222784"/>
                </a:solidFill>
                <a:effectLst/>
                <a:latin typeface="Calibri" panose="020F0502020204030204" pitchFamily="34" charset="0"/>
              </a:rPr>
            </a:br>
            <a:r>
              <a:rPr lang="fi-FI" sz="1200" dirty="0">
                <a:solidFill>
                  <a:srgbClr val="222784"/>
                </a:solidFill>
                <a:effectLst/>
                <a:latin typeface="Calibri" panose="020F0502020204030204" pitchFamily="34" charset="0"/>
              </a:rPr>
              <a:t>paljon velkoja, kykenemätön työskentelemään keittiössä suolistosairauden takia. Saa sairauspäivärahaa pätkittäin.</a:t>
            </a:r>
          </a:p>
        </p:txBody>
      </p:sp>
      <p:sp>
        <p:nvSpPr>
          <p:cNvPr id="15" name="Tekstiruutu 14">
            <a:extLst>
              <a:ext uri="{FF2B5EF4-FFF2-40B4-BE49-F238E27FC236}">
                <a16:creationId xmlns:a16="http://schemas.microsoft.com/office/drawing/2014/main" id="{8A16753F-87D8-AE01-1DC9-F144B9865D75}"/>
              </a:ext>
            </a:extLst>
          </p:cNvPr>
          <p:cNvSpPr txBox="1"/>
          <p:nvPr userDrawn="1"/>
        </p:nvSpPr>
        <p:spPr>
          <a:xfrm>
            <a:off x="2017397" y="3850495"/>
            <a:ext cx="2575565" cy="1171667"/>
          </a:xfrm>
          <a:prstGeom prst="rect">
            <a:avLst/>
          </a:prstGeom>
          <a:noFill/>
          <a:ln>
            <a:noFill/>
            <a:prstDash val="dash"/>
          </a:ln>
        </p:spPr>
        <p:txBody>
          <a:bodyPr wrap="square" rtlCol="0" anchor="ctr">
            <a:spAutoFit/>
          </a:bodyPr>
          <a:lstStyle/>
          <a:p>
            <a:pPr algn="ctr">
              <a:lnSpc>
                <a:spcPts val="1200"/>
              </a:lnSpc>
              <a:spcBef>
                <a:spcPts val="848"/>
              </a:spcBef>
            </a:pPr>
            <a:r>
              <a:rPr lang="fi-FI" sz="1200" dirty="0">
                <a:solidFill>
                  <a:srgbClr val="222784"/>
                </a:solidFill>
                <a:effectLst/>
                <a:latin typeface="Calibri" panose="020F0502020204030204" pitchFamily="34" charset="0"/>
              </a:rPr>
              <a:t>Rakennusmies, joka kärsii niska- ja hartiaseudun kivuista. Tekee töitä pimeänä, alkoholin käyttö runsasta. Luottamus yhteiskuntaa ja viranomaisia kohtaan heikentynyt, masentunut ja eronnut. Haluaa työkyvyttömyyseläkkeelle.</a:t>
            </a:r>
          </a:p>
        </p:txBody>
      </p:sp>
      <p:sp>
        <p:nvSpPr>
          <p:cNvPr id="17" name="Tekstiruutu 16">
            <a:extLst>
              <a:ext uri="{FF2B5EF4-FFF2-40B4-BE49-F238E27FC236}">
                <a16:creationId xmlns:a16="http://schemas.microsoft.com/office/drawing/2014/main" id="{B1621971-A67B-9420-6420-8D0EAFA8E55C}"/>
              </a:ext>
            </a:extLst>
          </p:cNvPr>
          <p:cNvSpPr txBox="1"/>
          <p:nvPr userDrawn="1"/>
        </p:nvSpPr>
        <p:spPr>
          <a:xfrm>
            <a:off x="4808217" y="3773551"/>
            <a:ext cx="2575565" cy="1325556"/>
          </a:xfrm>
          <a:prstGeom prst="rect">
            <a:avLst/>
          </a:prstGeom>
          <a:noFill/>
          <a:ln>
            <a:noFill/>
            <a:prstDash val="dash"/>
          </a:ln>
        </p:spPr>
        <p:txBody>
          <a:bodyPr wrap="square" rtlCol="0" anchor="ctr">
            <a:spAutoFit/>
          </a:bodyPr>
          <a:lstStyle/>
          <a:p>
            <a:pPr algn="ctr">
              <a:lnSpc>
                <a:spcPts val="1200"/>
              </a:lnSpc>
              <a:spcBef>
                <a:spcPts val="848"/>
              </a:spcBef>
            </a:pPr>
            <a:r>
              <a:rPr lang="fi-FI" sz="1200" dirty="0">
                <a:solidFill>
                  <a:srgbClr val="222784"/>
                </a:solidFill>
                <a:effectLst/>
                <a:latin typeface="Calibri" panose="020F0502020204030204" pitchFamily="34" charset="0"/>
              </a:rPr>
              <a:t>Vasta työttömäksi työnhakijaksi ilmoittautunut asiakas. Korkeakoulututkinto, toiminut asiantuntijatehtävissä, työsuhteet jatkuvasti määräaikaisia, mikä on kuormittanut henkisesti. Palannut loppuun edellisessä työsuhteessa. Masentunut ja univaikeuksia.</a:t>
            </a:r>
          </a:p>
        </p:txBody>
      </p:sp>
      <p:sp>
        <p:nvSpPr>
          <p:cNvPr id="19" name="Tekstiruutu 18">
            <a:extLst>
              <a:ext uri="{FF2B5EF4-FFF2-40B4-BE49-F238E27FC236}">
                <a16:creationId xmlns:a16="http://schemas.microsoft.com/office/drawing/2014/main" id="{E5927DAF-A7D1-37B6-6CBA-712841FDE3CD}"/>
              </a:ext>
            </a:extLst>
          </p:cNvPr>
          <p:cNvSpPr txBox="1"/>
          <p:nvPr userDrawn="1"/>
        </p:nvSpPr>
        <p:spPr>
          <a:xfrm>
            <a:off x="7531938" y="3773551"/>
            <a:ext cx="2575565" cy="1325556"/>
          </a:xfrm>
          <a:prstGeom prst="rect">
            <a:avLst/>
          </a:prstGeom>
          <a:noFill/>
          <a:ln>
            <a:noFill/>
            <a:prstDash val="dash"/>
          </a:ln>
        </p:spPr>
        <p:txBody>
          <a:bodyPr wrap="square" rtlCol="0" anchor="ctr">
            <a:spAutoFit/>
          </a:bodyPr>
          <a:lstStyle/>
          <a:p>
            <a:pPr algn="ctr">
              <a:lnSpc>
                <a:spcPts val="1200"/>
              </a:lnSpc>
              <a:spcBef>
                <a:spcPts val="848"/>
              </a:spcBef>
            </a:pPr>
            <a:r>
              <a:rPr lang="fi-FI" sz="1200" dirty="0">
                <a:solidFill>
                  <a:srgbClr val="222784"/>
                </a:solidFill>
                <a:effectLst/>
                <a:latin typeface="Calibri" panose="020F0502020204030204" pitchFamily="34" charset="0"/>
              </a:rPr>
              <a:t>Nuori, joka muuttanut kotoaan lukioon toiselle paikkakunnalle, asuu yksin. Lukiossa paljon poissaoloja, ei päässyt jatko-opiskelemaan lukion jälkeen. Ei ikinä ollut ”oikeissa töissä” ja rahat jatkuvasti loppu. Jämähtänyt kotiin ja kynnys poistua kotoa on korkea.</a:t>
            </a:r>
          </a:p>
        </p:txBody>
      </p:sp>
      <p:sp>
        <p:nvSpPr>
          <p:cNvPr id="4" name="Alatunnisteen paikkamerkki 3">
            <a:extLst>
              <a:ext uri="{FF2B5EF4-FFF2-40B4-BE49-F238E27FC236}">
                <a16:creationId xmlns:a16="http://schemas.microsoft.com/office/drawing/2014/main" id="{977BF200-0622-4C58-D582-AF56BE2B2227}"/>
              </a:ext>
              <a:ext uri="{C183D7F6-B498-43B3-948B-1728B52AA6E4}">
                <adec:decorative xmlns:adec="http://schemas.microsoft.com/office/drawing/2017/decorative" val="1"/>
              </a:ext>
            </a:extLst>
          </p:cNvPr>
          <p:cNvSpPr>
            <a:spLocks noGrp="1"/>
          </p:cNvSpPr>
          <p:nvPr>
            <p:ph type="ftr" sz="quarter" idx="11"/>
          </p:nvPr>
        </p:nvSpPr>
        <p:spPr/>
        <p:txBody>
          <a:bodyPr/>
          <a:lstStyle/>
          <a:p>
            <a:r>
              <a:rPr lang="fi-FI"/>
              <a:t>Etunimi Sukunimi</a:t>
            </a:r>
            <a:endParaRPr lang="fi-FI" dirty="0"/>
          </a:p>
        </p:txBody>
      </p:sp>
      <p:sp>
        <p:nvSpPr>
          <p:cNvPr id="3" name="Päivämäärän paikkamerkki 2">
            <a:extLst>
              <a:ext uri="{FF2B5EF4-FFF2-40B4-BE49-F238E27FC236}">
                <a16:creationId xmlns:a16="http://schemas.microsoft.com/office/drawing/2014/main" id="{069AD70F-B326-794E-2F51-3AB3B9EA4497}"/>
              </a:ext>
              <a:ext uri="{C183D7F6-B498-43B3-948B-1728B52AA6E4}">
                <adec:decorative xmlns:adec="http://schemas.microsoft.com/office/drawing/2017/decorative" val="1"/>
              </a:ext>
            </a:extLst>
          </p:cNvPr>
          <p:cNvSpPr>
            <a:spLocks noGrp="1"/>
          </p:cNvSpPr>
          <p:nvPr>
            <p:ph type="dt" sz="half" idx="10"/>
          </p:nvPr>
        </p:nvSpPr>
        <p:spPr/>
        <p:txBody>
          <a:bodyPr/>
          <a:lstStyle/>
          <a:p>
            <a:fld id="{C55D4679-E917-4372-ABCB-7DDB3C8E1F3E}" type="datetime1">
              <a:rPr lang="fi-FI" smtClean="0"/>
              <a:t>28.10.2024</a:t>
            </a:fld>
            <a:endParaRPr lang="fi-FI" dirty="0"/>
          </a:p>
        </p:txBody>
      </p:sp>
      <p:sp>
        <p:nvSpPr>
          <p:cNvPr id="5" name="Dian numeron paikkamerkki 4">
            <a:extLst>
              <a:ext uri="{FF2B5EF4-FFF2-40B4-BE49-F238E27FC236}">
                <a16:creationId xmlns:a16="http://schemas.microsoft.com/office/drawing/2014/main" id="{9E07855F-25E3-BB2A-872F-B44E4DBE66FD}"/>
              </a:ext>
              <a:ext uri="{C183D7F6-B498-43B3-948B-1728B52AA6E4}">
                <adec:decorative xmlns:adec="http://schemas.microsoft.com/office/drawing/2017/decorative" val="1"/>
              </a:ext>
            </a:extLst>
          </p:cNvPr>
          <p:cNvSpPr>
            <a:spLocks noGrp="1"/>
          </p:cNvSpPr>
          <p:nvPr>
            <p:ph type="sldNum" sz="quarter" idx="12"/>
          </p:nvPr>
        </p:nvSpPr>
        <p:spPr/>
        <p:txBody>
          <a:bodyPr/>
          <a:lstStyle/>
          <a:p>
            <a:fld id="{57AD77BC-5D26-4B8B-97B9-F0B1AD892D50}" type="slidenum">
              <a:rPr lang="fi-FI" smtClean="0"/>
              <a:pPr/>
              <a:t>‹#›</a:t>
            </a:fld>
            <a:endParaRPr lang="fi-FI" dirty="0"/>
          </a:p>
        </p:txBody>
      </p:sp>
      <p:pic>
        <p:nvPicPr>
          <p:cNvPr id="2" name="Kuva 1">
            <a:extLst>
              <a:ext uri="{FF2B5EF4-FFF2-40B4-BE49-F238E27FC236}">
                <a16:creationId xmlns:a16="http://schemas.microsoft.com/office/drawing/2014/main" id="{9E8BD3D8-FCC2-6534-85DE-13A0EFD68CC9}"/>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059898" y="1114613"/>
            <a:ext cx="723992" cy="723992"/>
          </a:xfrm>
          <a:prstGeom prst="rect">
            <a:avLst/>
          </a:prstGeom>
        </p:spPr>
      </p:pic>
    </p:spTree>
    <p:extLst>
      <p:ext uri="{BB962C8B-B14F-4D97-AF65-F5344CB8AC3E}">
        <p14:creationId xmlns:p14="http://schemas.microsoft.com/office/powerpoint/2010/main" val="35271704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siakaspersoonat">
    <p:spTree>
      <p:nvGrpSpPr>
        <p:cNvPr id="1" name=""/>
        <p:cNvGrpSpPr/>
        <p:nvPr/>
      </p:nvGrpSpPr>
      <p:grpSpPr>
        <a:xfrm>
          <a:off x="0" y="0"/>
          <a:ext cx="0" cy="0"/>
          <a:chOff x="0" y="0"/>
          <a:chExt cx="0" cy="0"/>
        </a:xfrm>
      </p:grpSpPr>
      <p:pic>
        <p:nvPicPr>
          <p:cNvPr id="7" name="Kuva 6">
            <a:extLst>
              <a:ext uri="{FF2B5EF4-FFF2-40B4-BE49-F238E27FC236}">
                <a16:creationId xmlns:a16="http://schemas.microsoft.com/office/drawing/2014/main" id="{3DC04171-648A-E0DC-F25B-354C08878AC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l="-594" t="-282" r="-610" b="6603"/>
          <a:stretch/>
        </p:blipFill>
        <p:spPr>
          <a:xfrm>
            <a:off x="-72422" y="-82558"/>
            <a:ext cx="12336839" cy="6423460"/>
          </a:xfrm>
          <a:prstGeom prst="rect">
            <a:avLst/>
          </a:prstGeom>
        </p:spPr>
      </p:pic>
      <p:pic>
        <p:nvPicPr>
          <p:cNvPr id="11" name="Kuva 10">
            <a:extLst>
              <a:ext uri="{FF2B5EF4-FFF2-40B4-BE49-F238E27FC236}">
                <a16:creationId xmlns:a16="http://schemas.microsoft.com/office/drawing/2014/main" id="{7AB755C9-7478-9DAF-100A-950534EFDD1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90106" y="4246284"/>
            <a:ext cx="1719901" cy="2293202"/>
          </a:xfrm>
          <a:prstGeom prst="rect">
            <a:avLst/>
          </a:prstGeom>
        </p:spPr>
      </p:pic>
      <p:sp>
        <p:nvSpPr>
          <p:cNvPr id="9" name="Otsikko 32">
            <a:extLst>
              <a:ext uri="{FF2B5EF4-FFF2-40B4-BE49-F238E27FC236}">
                <a16:creationId xmlns:a16="http://schemas.microsoft.com/office/drawing/2014/main" id="{5DFEDE73-5AA7-FBB8-CC4A-C1AB9EC9DA56}"/>
              </a:ext>
            </a:extLst>
          </p:cNvPr>
          <p:cNvSpPr>
            <a:spLocks noGrp="1"/>
          </p:cNvSpPr>
          <p:nvPr>
            <p:ph type="title" hasCustomPrompt="1"/>
          </p:nvPr>
        </p:nvSpPr>
        <p:spPr>
          <a:xfrm>
            <a:off x="2232660" y="0"/>
            <a:ext cx="7726680" cy="707400"/>
          </a:xfrm>
        </p:spPr>
        <p:txBody>
          <a:bodyPr>
            <a:normAutofit/>
          </a:bodyPr>
          <a:lstStyle>
            <a:lvl1pPr algn="ctr">
              <a:defRPr sz="3600"/>
            </a:lvl1pPr>
          </a:lstStyle>
          <a:p>
            <a:pPr algn="ctr">
              <a:lnSpc>
                <a:spcPts val="2850"/>
              </a:lnSpc>
              <a:spcBef>
                <a:spcPts val="848"/>
              </a:spcBef>
            </a:pPr>
            <a:r>
              <a:rPr lang="fi-FI" b="1" dirty="0">
                <a:solidFill>
                  <a:srgbClr val="222784"/>
                </a:solidFill>
                <a:effectLst/>
                <a:latin typeface="Calibri" panose="020F0502020204030204" pitchFamily="34" charset="0"/>
              </a:rPr>
              <a:t>Asiakaspersoonat</a:t>
            </a:r>
            <a:endParaRPr lang="fi-FI" dirty="0">
              <a:solidFill>
                <a:srgbClr val="222784"/>
              </a:solidFill>
              <a:effectLst/>
              <a:latin typeface="Calibri" panose="020F0502020204030204" pitchFamily="34" charset="0"/>
            </a:endParaRPr>
          </a:p>
        </p:txBody>
      </p:sp>
      <p:sp>
        <p:nvSpPr>
          <p:cNvPr id="36" name="Tekstin paikkamerkki 35">
            <a:extLst>
              <a:ext uri="{FF2B5EF4-FFF2-40B4-BE49-F238E27FC236}">
                <a16:creationId xmlns:a16="http://schemas.microsoft.com/office/drawing/2014/main" id="{6B67FED4-6F7F-3E2D-18E9-8E388E6255A6}"/>
              </a:ext>
            </a:extLst>
          </p:cNvPr>
          <p:cNvSpPr>
            <a:spLocks noGrp="1"/>
          </p:cNvSpPr>
          <p:nvPr>
            <p:ph type="body" sz="quarter" idx="19" hasCustomPrompt="1"/>
          </p:nvPr>
        </p:nvSpPr>
        <p:spPr>
          <a:xfrm>
            <a:off x="287812" y="1031100"/>
            <a:ext cx="4514850" cy="358775"/>
          </a:xfrm>
        </p:spPr>
        <p:txBody>
          <a:bodyPr/>
          <a:lstStyle>
            <a:lvl1pPr marL="0" indent="0" algn="ctr">
              <a:buNone/>
              <a:defRPr b="1">
                <a:solidFill>
                  <a:srgbClr val="222784"/>
                </a:solidFill>
                <a:latin typeface="+mj-lt"/>
              </a:defRPr>
            </a:lvl1pPr>
          </a:lstStyle>
          <a:p>
            <a:pPr lvl="0"/>
            <a:r>
              <a:rPr lang="fi-FI" dirty="0"/>
              <a:t>HENKILÖN NIMI</a:t>
            </a:r>
          </a:p>
        </p:txBody>
      </p:sp>
      <p:sp>
        <p:nvSpPr>
          <p:cNvPr id="17" name="Tekstin paikkamerkki 16">
            <a:extLst>
              <a:ext uri="{FF2B5EF4-FFF2-40B4-BE49-F238E27FC236}">
                <a16:creationId xmlns:a16="http://schemas.microsoft.com/office/drawing/2014/main" id="{F3485436-DE16-50B4-C56E-2BD322DFDF71}"/>
              </a:ext>
            </a:extLst>
          </p:cNvPr>
          <p:cNvSpPr>
            <a:spLocks noGrp="1"/>
          </p:cNvSpPr>
          <p:nvPr>
            <p:ph type="body" sz="quarter" idx="14" hasCustomPrompt="1"/>
          </p:nvPr>
        </p:nvSpPr>
        <p:spPr>
          <a:xfrm>
            <a:off x="287812" y="1416304"/>
            <a:ext cx="4514850" cy="2147505"/>
          </a:xfrm>
        </p:spPr>
        <p:txBody>
          <a:bodyPr>
            <a:normAutofit/>
          </a:bodyPr>
          <a:lstStyle>
            <a:lvl1pPr marL="0" indent="0">
              <a:buNone/>
              <a:defRPr sz="1200">
                <a:solidFill>
                  <a:srgbClr val="222784"/>
                </a:solidFill>
              </a:defRPr>
            </a:lvl1pPr>
          </a:lstStyle>
          <a:p>
            <a:pPr lvl="0"/>
            <a:r>
              <a:rPr lang="fi-FI" dirty="0"/>
              <a:t>Henkilön tarina</a:t>
            </a:r>
          </a:p>
        </p:txBody>
      </p:sp>
      <p:sp>
        <p:nvSpPr>
          <p:cNvPr id="27" name="Tekstiruutu 26">
            <a:extLst>
              <a:ext uri="{FF2B5EF4-FFF2-40B4-BE49-F238E27FC236}">
                <a16:creationId xmlns:a16="http://schemas.microsoft.com/office/drawing/2014/main" id="{BC567DD6-F5DC-6392-EE4D-EEA47D663A6B}"/>
              </a:ext>
            </a:extLst>
          </p:cNvPr>
          <p:cNvSpPr txBox="1"/>
          <p:nvPr userDrawn="1"/>
        </p:nvSpPr>
        <p:spPr>
          <a:xfrm>
            <a:off x="5522647" y="1139305"/>
            <a:ext cx="1661584"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i-FI" sz="1200" b="1" dirty="0">
                <a:solidFill>
                  <a:srgbClr val="222784"/>
                </a:solidFill>
                <a:effectLst/>
                <a:latin typeface="Calibri" panose="020F0502020204030204" pitchFamily="34" charset="0"/>
              </a:rPr>
              <a:t>Työttömyysaika:</a:t>
            </a:r>
            <a:r>
              <a:rPr lang="fi-FI" sz="1200" dirty="0">
                <a:solidFill>
                  <a:srgbClr val="222784"/>
                </a:solidFill>
                <a:effectLst/>
                <a:latin typeface="Calibri" panose="020F0502020204030204" pitchFamily="34" charset="0"/>
              </a:rPr>
              <a:t> </a:t>
            </a:r>
          </a:p>
        </p:txBody>
      </p:sp>
      <p:sp>
        <p:nvSpPr>
          <p:cNvPr id="33" name="Tekstin paikkamerkki 32">
            <a:extLst>
              <a:ext uri="{FF2B5EF4-FFF2-40B4-BE49-F238E27FC236}">
                <a16:creationId xmlns:a16="http://schemas.microsoft.com/office/drawing/2014/main" id="{EB28C7B2-57CB-F285-1FD5-EDC07855CDD9}"/>
              </a:ext>
            </a:extLst>
          </p:cNvPr>
          <p:cNvSpPr>
            <a:spLocks noGrp="1"/>
          </p:cNvSpPr>
          <p:nvPr>
            <p:ph type="body" sz="quarter" idx="17"/>
          </p:nvPr>
        </p:nvSpPr>
        <p:spPr>
          <a:xfrm>
            <a:off x="5580855" y="1416304"/>
            <a:ext cx="1465262" cy="729327"/>
          </a:xfrm>
        </p:spPr>
        <p:txBody>
          <a:bodyPr>
            <a:normAutofit/>
          </a:bodyPr>
          <a:lstStyle>
            <a:lvl1pPr marL="0" indent="0" algn="ctr">
              <a:buNone/>
              <a:defRPr sz="1200">
                <a:solidFill>
                  <a:srgbClr val="222784"/>
                </a:solidFill>
              </a:defRPr>
            </a:lvl1pPr>
          </a:lstStyle>
          <a:p>
            <a:pPr lvl="0"/>
            <a:r>
              <a:rPr lang="fi-FI" dirty="0"/>
              <a:t>Muokkaa tekstin perustyylejä</a:t>
            </a:r>
          </a:p>
        </p:txBody>
      </p:sp>
      <p:sp>
        <p:nvSpPr>
          <p:cNvPr id="28" name="Tekstiruutu 27">
            <a:extLst>
              <a:ext uri="{FF2B5EF4-FFF2-40B4-BE49-F238E27FC236}">
                <a16:creationId xmlns:a16="http://schemas.microsoft.com/office/drawing/2014/main" id="{F82B49F4-F175-0F53-9F15-E8B95D49D31D}"/>
              </a:ext>
            </a:extLst>
          </p:cNvPr>
          <p:cNvSpPr txBox="1"/>
          <p:nvPr userDrawn="1"/>
        </p:nvSpPr>
        <p:spPr>
          <a:xfrm>
            <a:off x="7322344" y="1416304"/>
            <a:ext cx="8786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i-FI" sz="1200" b="1" dirty="0">
                <a:solidFill>
                  <a:srgbClr val="222784"/>
                </a:solidFill>
                <a:effectLst/>
                <a:latin typeface="Calibri" panose="020F0502020204030204" pitchFamily="34" charset="0"/>
              </a:rPr>
              <a:t>Ikä:</a:t>
            </a:r>
            <a:endParaRPr lang="fi-FI" sz="1200" dirty="0">
              <a:solidFill>
                <a:srgbClr val="222784"/>
              </a:solidFill>
              <a:effectLst/>
              <a:latin typeface="Calibri" panose="020F0502020204030204" pitchFamily="34" charset="0"/>
            </a:endParaRPr>
          </a:p>
        </p:txBody>
      </p:sp>
      <p:sp>
        <p:nvSpPr>
          <p:cNvPr id="37" name="Tekstin paikkamerkki 32">
            <a:extLst>
              <a:ext uri="{FF2B5EF4-FFF2-40B4-BE49-F238E27FC236}">
                <a16:creationId xmlns:a16="http://schemas.microsoft.com/office/drawing/2014/main" id="{F4422FA8-94C2-5433-2CD0-B42AD23BA7D6}"/>
              </a:ext>
            </a:extLst>
          </p:cNvPr>
          <p:cNvSpPr>
            <a:spLocks noGrp="1"/>
          </p:cNvSpPr>
          <p:nvPr>
            <p:ph type="body" sz="quarter" idx="20"/>
          </p:nvPr>
        </p:nvSpPr>
        <p:spPr>
          <a:xfrm>
            <a:off x="7387876" y="1581353"/>
            <a:ext cx="747616" cy="422485"/>
          </a:xfrm>
        </p:spPr>
        <p:txBody>
          <a:bodyPr>
            <a:normAutofit/>
          </a:bodyPr>
          <a:lstStyle>
            <a:lvl1pPr marL="0" indent="0" algn="ctr">
              <a:buNone/>
              <a:defRPr sz="1200">
                <a:solidFill>
                  <a:srgbClr val="222784"/>
                </a:solidFill>
              </a:defRPr>
            </a:lvl1pPr>
          </a:lstStyle>
          <a:p>
            <a:pPr lvl="0"/>
            <a:r>
              <a:rPr lang="fi-FI" dirty="0"/>
              <a:t>Muokkaa tekstin perustyylejä</a:t>
            </a:r>
          </a:p>
        </p:txBody>
      </p:sp>
      <p:sp>
        <p:nvSpPr>
          <p:cNvPr id="29" name="Tekstiruutu 28">
            <a:extLst>
              <a:ext uri="{FF2B5EF4-FFF2-40B4-BE49-F238E27FC236}">
                <a16:creationId xmlns:a16="http://schemas.microsoft.com/office/drawing/2014/main" id="{C83CAFA4-53C1-5551-D3F5-7972D49D3407}"/>
              </a:ext>
            </a:extLst>
          </p:cNvPr>
          <p:cNvSpPr txBox="1"/>
          <p:nvPr userDrawn="1"/>
        </p:nvSpPr>
        <p:spPr>
          <a:xfrm>
            <a:off x="5145880" y="2678366"/>
            <a:ext cx="1900237" cy="229102"/>
          </a:xfrm>
          <a:prstGeom prst="rect">
            <a:avLst/>
          </a:prstGeom>
          <a:noFill/>
        </p:spPr>
        <p:txBody>
          <a:bodyPr wrap="square" rtlCol="0">
            <a:spAutoFit/>
          </a:bodyPr>
          <a:lstStyle/>
          <a:p>
            <a:pPr algn="ctr">
              <a:lnSpc>
                <a:spcPts val="975"/>
              </a:lnSpc>
              <a:spcBef>
                <a:spcPts val="1935"/>
              </a:spcBef>
            </a:pPr>
            <a:r>
              <a:rPr lang="fi-FI" sz="1200" b="1" dirty="0">
                <a:solidFill>
                  <a:srgbClr val="222784"/>
                </a:solidFill>
                <a:effectLst/>
                <a:latin typeface="Calibri" panose="020F0502020204030204" pitchFamily="34" charset="0"/>
              </a:rPr>
              <a:t>Asiakkuudet:</a:t>
            </a:r>
            <a:r>
              <a:rPr lang="fi-FI" sz="1200" dirty="0">
                <a:solidFill>
                  <a:srgbClr val="222784"/>
                </a:solidFill>
                <a:effectLst/>
                <a:latin typeface="Calibri" panose="020F0502020204030204" pitchFamily="34" charset="0"/>
              </a:rPr>
              <a:t> </a:t>
            </a:r>
          </a:p>
        </p:txBody>
      </p:sp>
      <p:sp>
        <p:nvSpPr>
          <p:cNvPr id="34" name="Tekstin paikkamerkki 32">
            <a:extLst>
              <a:ext uri="{FF2B5EF4-FFF2-40B4-BE49-F238E27FC236}">
                <a16:creationId xmlns:a16="http://schemas.microsoft.com/office/drawing/2014/main" id="{16523A78-6572-E431-EBCF-9FE091B1C078}"/>
              </a:ext>
            </a:extLst>
          </p:cNvPr>
          <p:cNvSpPr>
            <a:spLocks noGrp="1"/>
          </p:cNvSpPr>
          <p:nvPr>
            <p:ph type="body" sz="quarter" idx="18"/>
          </p:nvPr>
        </p:nvSpPr>
        <p:spPr>
          <a:xfrm>
            <a:off x="5229225" y="2907468"/>
            <a:ext cx="1671638" cy="871575"/>
          </a:xfrm>
        </p:spPr>
        <p:txBody>
          <a:bodyPr>
            <a:normAutofit/>
          </a:bodyPr>
          <a:lstStyle>
            <a:lvl1pPr marL="0" indent="0" algn="ctr">
              <a:buNone/>
              <a:defRPr sz="1200">
                <a:solidFill>
                  <a:srgbClr val="222784"/>
                </a:solidFill>
              </a:defRPr>
            </a:lvl1pPr>
          </a:lstStyle>
          <a:p>
            <a:pPr lvl="0"/>
            <a:r>
              <a:rPr lang="fi-FI" dirty="0"/>
              <a:t>Muokkaa tekstin perustyylejä</a:t>
            </a:r>
          </a:p>
        </p:txBody>
      </p:sp>
      <p:sp>
        <p:nvSpPr>
          <p:cNvPr id="30" name="Tekstiruutu 29">
            <a:extLst>
              <a:ext uri="{FF2B5EF4-FFF2-40B4-BE49-F238E27FC236}">
                <a16:creationId xmlns:a16="http://schemas.microsoft.com/office/drawing/2014/main" id="{44C58A4A-334C-3973-85C3-570762738FA5}"/>
              </a:ext>
            </a:extLst>
          </p:cNvPr>
          <p:cNvSpPr txBox="1"/>
          <p:nvPr userDrawn="1"/>
        </p:nvSpPr>
        <p:spPr>
          <a:xfrm>
            <a:off x="7278020" y="2678366"/>
            <a:ext cx="1276224" cy="229102"/>
          </a:xfrm>
          <a:prstGeom prst="rect">
            <a:avLst/>
          </a:prstGeom>
          <a:noFill/>
        </p:spPr>
        <p:txBody>
          <a:bodyPr wrap="square" rtlCol="0">
            <a:spAutoFit/>
          </a:bodyPr>
          <a:lstStyle/>
          <a:p>
            <a:pPr algn="ctr">
              <a:lnSpc>
                <a:spcPts val="975"/>
              </a:lnSpc>
              <a:spcBef>
                <a:spcPts val="1935"/>
              </a:spcBef>
            </a:pPr>
            <a:r>
              <a:rPr lang="fi-FI" sz="1200" b="1" dirty="0">
                <a:solidFill>
                  <a:srgbClr val="222784"/>
                </a:solidFill>
                <a:effectLst/>
                <a:latin typeface="Calibri" panose="020F0502020204030204" pitchFamily="34" charset="0"/>
              </a:rPr>
              <a:t>Koulutus:</a:t>
            </a:r>
            <a:r>
              <a:rPr lang="fi-FI" sz="1200" dirty="0">
                <a:solidFill>
                  <a:srgbClr val="222784"/>
                </a:solidFill>
                <a:effectLst/>
                <a:latin typeface="Calibri" panose="020F0502020204030204" pitchFamily="34" charset="0"/>
              </a:rPr>
              <a:t> </a:t>
            </a:r>
          </a:p>
        </p:txBody>
      </p:sp>
      <p:sp>
        <p:nvSpPr>
          <p:cNvPr id="38" name="Tekstin paikkamerkki 32">
            <a:extLst>
              <a:ext uri="{FF2B5EF4-FFF2-40B4-BE49-F238E27FC236}">
                <a16:creationId xmlns:a16="http://schemas.microsoft.com/office/drawing/2014/main" id="{875E2DDF-4ED7-3EBC-70BF-0B8FD6D4D0BA}"/>
              </a:ext>
            </a:extLst>
          </p:cNvPr>
          <p:cNvSpPr>
            <a:spLocks noGrp="1"/>
          </p:cNvSpPr>
          <p:nvPr>
            <p:ph type="body" sz="quarter" idx="21"/>
          </p:nvPr>
        </p:nvSpPr>
        <p:spPr>
          <a:xfrm>
            <a:off x="7278020" y="2847860"/>
            <a:ext cx="1173036" cy="871575"/>
          </a:xfrm>
        </p:spPr>
        <p:txBody>
          <a:bodyPr>
            <a:normAutofit/>
          </a:bodyPr>
          <a:lstStyle>
            <a:lvl1pPr marL="0" indent="0" algn="ctr">
              <a:buNone/>
              <a:defRPr sz="1200">
                <a:solidFill>
                  <a:srgbClr val="222784"/>
                </a:solidFill>
              </a:defRPr>
            </a:lvl1pPr>
          </a:lstStyle>
          <a:p>
            <a:pPr lvl="0"/>
            <a:r>
              <a:rPr lang="fi-FI" dirty="0"/>
              <a:t>Muokkaa tekstin perustyylejä</a:t>
            </a:r>
          </a:p>
        </p:txBody>
      </p:sp>
      <p:sp>
        <p:nvSpPr>
          <p:cNvPr id="31" name="Tekstiruutu 30">
            <a:extLst>
              <a:ext uri="{FF2B5EF4-FFF2-40B4-BE49-F238E27FC236}">
                <a16:creationId xmlns:a16="http://schemas.microsoft.com/office/drawing/2014/main" id="{24BB1898-FB99-7511-39DD-FD6105AA409A}"/>
              </a:ext>
            </a:extLst>
          </p:cNvPr>
          <p:cNvSpPr txBox="1"/>
          <p:nvPr userDrawn="1"/>
        </p:nvSpPr>
        <p:spPr>
          <a:xfrm>
            <a:off x="5470652" y="4345699"/>
            <a:ext cx="2494630" cy="229102"/>
          </a:xfrm>
          <a:prstGeom prst="rect">
            <a:avLst/>
          </a:prstGeom>
          <a:noFill/>
        </p:spPr>
        <p:txBody>
          <a:bodyPr wrap="square" rtlCol="0">
            <a:spAutoFit/>
          </a:bodyPr>
          <a:lstStyle/>
          <a:p>
            <a:pPr algn="ctr">
              <a:lnSpc>
                <a:spcPts val="975"/>
              </a:lnSpc>
              <a:spcBef>
                <a:spcPts val="848"/>
              </a:spcBef>
            </a:pPr>
            <a:r>
              <a:rPr lang="fi-FI" sz="1200" b="1" dirty="0">
                <a:solidFill>
                  <a:srgbClr val="222784"/>
                </a:solidFill>
                <a:effectLst/>
                <a:latin typeface="Calibri" panose="020F0502020204030204" pitchFamily="34" charset="0"/>
              </a:rPr>
              <a:t>Aikaisemmat palvelut: </a:t>
            </a:r>
            <a:r>
              <a:rPr lang="fi-FI" sz="1200" dirty="0">
                <a:solidFill>
                  <a:srgbClr val="222784"/>
                </a:solidFill>
                <a:effectLst/>
                <a:latin typeface="Calibri" panose="020F0502020204030204" pitchFamily="34" charset="0"/>
              </a:rPr>
              <a:t> </a:t>
            </a:r>
          </a:p>
        </p:txBody>
      </p:sp>
      <p:sp>
        <p:nvSpPr>
          <p:cNvPr id="39" name="Tekstin paikkamerkki 32">
            <a:extLst>
              <a:ext uri="{FF2B5EF4-FFF2-40B4-BE49-F238E27FC236}">
                <a16:creationId xmlns:a16="http://schemas.microsoft.com/office/drawing/2014/main" id="{10DEFA58-5C62-5583-3CF8-6B312FC8A75C}"/>
              </a:ext>
            </a:extLst>
          </p:cNvPr>
          <p:cNvSpPr>
            <a:spLocks noGrp="1"/>
          </p:cNvSpPr>
          <p:nvPr>
            <p:ph type="body" sz="quarter" idx="22"/>
          </p:nvPr>
        </p:nvSpPr>
        <p:spPr>
          <a:xfrm>
            <a:off x="5580855" y="4541452"/>
            <a:ext cx="2283683" cy="1100685"/>
          </a:xfrm>
        </p:spPr>
        <p:txBody>
          <a:bodyPr>
            <a:normAutofit/>
          </a:bodyPr>
          <a:lstStyle>
            <a:lvl1pPr marL="0" indent="0" algn="ctr">
              <a:buNone/>
              <a:defRPr sz="1200">
                <a:solidFill>
                  <a:srgbClr val="222784"/>
                </a:solidFill>
              </a:defRPr>
            </a:lvl1pPr>
          </a:lstStyle>
          <a:p>
            <a:pPr lvl="0"/>
            <a:r>
              <a:rPr lang="fi-FI" dirty="0"/>
              <a:t>Muokkaa tekstin perustyylejä</a:t>
            </a:r>
          </a:p>
        </p:txBody>
      </p:sp>
      <p:sp>
        <p:nvSpPr>
          <p:cNvPr id="21" name="Tekstiruutu 20">
            <a:extLst>
              <a:ext uri="{FF2B5EF4-FFF2-40B4-BE49-F238E27FC236}">
                <a16:creationId xmlns:a16="http://schemas.microsoft.com/office/drawing/2014/main" id="{D1783B93-7A71-CA25-1E91-2E5A13826A78}"/>
              </a:ext>
            </a:extLst>
          </p:cNvPr>
          <p:cNvSpPr txBox="1"/>
          <p:nvPr userDrawn="1"/>
        </p:nvSpPr>
        <p:spPr>
          <a:xfrm>
            <a:off x="509269" y="3968208"/>
            <a:ext cx="362264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srgbClr val="222784"/>
                </a:solidFill>
                <a:effectLst/>
                <a:latin typeface="Calibri" panose="020F0502020204030204" pitchFamily="34" charset="0"/>
              </a:rPr>
              <a:t>HENKILÖN TAVOITTEET JA MOTIVAATIO</a:t>
            </a:r>
          </a:p>
          <a:p>
            <a:endParaRPr lang="fi-FI" sz="1200" dirty="0"/>
          </a:p>
        </p:txBody>
      </p:sp>
      <p:sp>
        <p:nvSpPr>
          <p:cNvPr id="24" name="Tekstin paikkamerkki 23">
            <a:extLst>
              <a:ext uri="{FF2B5EF4-FFF2-40B4-BE49-F238E27FC236}">
                <a16:creationId xmlns:a16="http://schemas.microsoft.com/office/drawing/2014/main" id="{00E04A53-4D6A-E35A-DCD5-B410CD9F1DD4}"/>
              </a:ext>
            </a:extLst>
          </p:cNvPr>
          <p:cNvSpPr>
            <a:spLocks noGrp="1"/>
          </p:cNvSpPr>
          <p:nvPr>
            <p:ph type="body" sz="quarter" idx="15"/>
          </p:nvPr>
        </p:nvSpPr>
        <p:spPr>
          <a:xfrm>
            <a:off x="509269" y="4235587"/>
            <a:ext cx="4292919" cy="524813"/>
          </a:xfrm>
        </p:spPr>
        <p:txBody>
          <a:bodyPr>
            <a:normAutofit/>
          </a:bodyPr>
          <a:lstStyle>
            <a:lvl1pPr marL="0" indent="0">
              <a:buNone/>
              <a:defRPr sz="1200">
                <a:solidFill>
                  <a:srgbClr val="222784"/>
                </a:solidFill>
              </a:defRPr>
            </a:lvl1pPr>
          </a:lstStyle>
          <a:p>
            <a:pPr lvl="0"/>
            <a:r>
              <a:rPr lang="fi-FI" dirty="0"/>
              <a:t>Muokkaa tekstin perustyylejä napsauttamalla</a:t>
            </a:r>
          </a:p>
        </p:txBody>
      </p:sp>
      <p:sp>
        <p:nvSpPr>
          <p:cNvPr id="22" name="Tekstiruutu 21">
            <a:extLst>
              <a:ext uri="{FF2B5EF4-FFF2-40B4-BE49-F238E27FC236}">
                <a16:creationId xmlns:a16="http://schemas.microsoft.com/office/drawing/2014/main" id="{ADEE01E3-0AF2-526C-32CE-C9028A28969E}"/>
              </a:ext>
            </a:extLst>
          </p:cNvPr>
          <p:cNvSpPr txBox="1"/>
          <p:nvPr userDrawn="1"/>
        </p:nvSpPr>
        <p:spPr>
          <a:xfrm>
            <a:off x="1083961" y="4760399"/>
            <a:ext cx="336546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srgbClr val="222784"/>
                </a:solidFill>
                <a:effectLst/>
                <a:latin typeface="Calibri" panose="020F0502020204030204" pitchFamily="34" charset="0"/>
              </a:rPr>
              <a:t>HENKILÖN HAASTEET</a:t>
            </a:r>
            <a:endParaRPr lang="fi-FI" sz="1200" dirty="0">
              <a:solidFill>
                <a:srgbClr val="222784"/>
              </a:solidFill>
              <a:effectLst/>
              <a:latin typeface="Calibri" panose="020F0502020204030204" pitchFamily="34" charset="0"/>
            </a:endParaRPr>
          </a:p>
        </p:txBody>
      </p:sp>
      <p:sp>
        <p:nvSpPr>
          <p:cNvPr id="26" name="Tekstin paikkamerkki 25">
            <a:extLst>
              <a:ext uri="{FF2B5EF4-FFF2-40B4-BE49-F238E27FC236}">
                <a16:creationId xmlns:a16="http://schemas.microsoft.com/office/drawing/2014/main" id="{AA5B37B7-64A4-AAEA-C137-433525C064BF}"/>
              </a:ext>
            </a:extLst>
          </p:cNvPr>
          <p:cNvSpPr>
            <a:spLocks noGrp="1"/>
          </p:cNvSpPr>
          <p:nvPr>
            <p:ph type="body" sz="quarter" idx="16"/>
          </p:nvPr>
        </p:nvSpPr>
        <p:spPr>
          <a:xfrm>
            <a:off x="1083961" y="4998234"/>
            <a:ext cx="3718227" cy="801811"/>
          </a:xfrm>
        </p:spPr>
        <p:txBody>
          <a:bodyPr>
            <a:normAutofit/>
          </a:bodyPr>
          <a:lstStyle>
            <a:lvl1pPr marL="0" indent="0">
              <a:buNone/>
              <a:defRPr sz="1200">
                <a:solidFill>
                  <a:srgbClr val="222784"/>
                </a:solidFill>
              </a:defRPr>
            </a:lvl1pPr>
          </a:lstStyle>
          <a:p>
            <a:pPr lvl="0"/>
            <a:r>
              <a:rPr lang="fi-FI" dirty="0"/>
              <a:t>Muokkaa tekstin perustyylejä napsauttamalla</a:t>
            </a:r>
          </a:p>
        </p:txBody>
      </p:sp>
      <p:sp>
        <p:nvSpPr>
          <p:cNvPr id="40" name="Tekstiruutu 39">
            <a:extLst>
              <a:ext uri="{FF2B5EF4-FFF2-40B4-BE49-F238E27FC236}">
                <a16:creationId xmlns:a16="http://schemas.microsoft.com/office/drawing/2014/main" id="{761984E8-EE67-9DF3-B585-0686D6ED55CA}"/>
              </a:ext>
            </a:extLst>
          </p:cNvPr>
          <p:cNvSpPr txBox="1"/>
          <p:nvPr userDrawn="1"/>
        </p:nvSpPr>
        <p:spPr>
          <a:xfrm>
            <a:off x="8805515" y="1048702"/>
            <a:ext cx="3622640" cy="229102"/>
          </a:xfrm>
          <a:prstGeom prst="rect">
            <a:avLst/>
          </a:prstGeom>
          <a:noFill/>
        </p:spPr>
        <p:txBody>
          <a:bodyPr wrap="square" rtlCol="0">
            <a:spAutoFit/>
          </a:bodyPr>
          <a:lstStyle/>
          <a:p>
            <a:pPr>
              <a:lnSpc>
                <a:spcPts val="975"/>
              </a:lnSpc>
              <a:spcBef>
                <a:spcPts val="848"/>
              </a:spcBef>
            </a:pPr>
            <a:r>
              <a:rPr lang="fi-FI" sz="1200" b="1" dirty="0">
                <a:solidFill>
                  <a:srgbClr val="222784"/>
                </a:solidFill>
                <a:effectLst/>
                <a:latin typeface="Calibri" panose="020F0502020204030204" pitchFamily="34" charset="0"/>
              </a:rPr>
              <a:t>TYM-ASIANTUNTIJAN NÄKÖKULMASTA</a:t>
            </a:r>
            <a:endParaRPr lang="fi-FI" sz="1200" dirty="0">
              <a:solidFill>
                <a:srgbClr val="222784"/>
              </a:solidFill>
              <a:effectLst/>
              <a:latin typeface="Calibri" panose="020F0502020204030204" pitchFamily="34" charset="0"/>
            </a:endParaRPr>
          </a:p>
        </p:txBody>
      </p:sp>
      <p:sp>
        <p:nvSpPr>
          <p:cNvPr id="45" name="Tekstin paikkamerkki 44">
            <a:extLst>
              <a:ext uri="{FF2B5EF4-FFF2-40B4-BE49-F238E27FC236}">
                <a16:creationId xmlns:a16="http://schemas.microsoft.com/office/drawing/2014/main" id="{28E8C529-6825-857E-AEC0-4FBA3E89F776}"/>
              </a:ext>
            </a:extLst>
          </p:cNvPr>
          <p:cNvSpPr>
            <a:spLocks noGrp="1"/>
          </p:cNvSpPr>
          <p:nvPr>
            <p:ph type="body" sz="quarter" idx="23" hasCustomPrompt="1"/>
          </p:nvPr>
        </p:nvSpPr>
        <p:spPr>
          <a:xfrm>
            <a:off x="8805514" y="1276876"/>
            <a:ext cx="3098673" cy="1016267"/>
          </a:xfrm>
        </p:spPr>
        <p:txBody>
          <a:bodyPr>
            <a:normAutofit/>
          </a:bodyPr>
          <a:lstStyle>
            <a:lvl1pPr marL="0" indent="0">
              <a:buNone/>
              <a:defRPr sz="1200">
                <a:solidFill>
                  <a:srgbClr val="222784"/>
                </a:solidFill>
              </a:defRPr>
            </a:lvl1pPr>
          </a:lstStyle>
          <a:p>
            <a:pPr lvl="0"/>
            <a:r>
              <a:rPr lang="fi-FI" dirty="0"/>
              <a:t>Millä tavalla yhteensovittamisen tarve näkyy henkilön tilanteessa ja palveluissa?</a:t>
            </a:r>
          </a:p>
        </p:txBody>
      </p:sp>
      <p:sp>
        <p:nvSpPr>
          <p:cNvPr id="46" name="Tekstiruutu 45">
            <a:extLst>
              <a:ext uri="{FF2B5EF4-FFF2-40B4-BE49-F238E27FC236}">
                <a16:creationId xmlns:a16="http://schemas.microsoft.com/office/drawing/2014/main" id="{22CD26B3-E6EF-8DE5-8842-3A0E33ED9CE9}"/>
              </a:ext>
            </a:extLst>
          </p:cNvPr>
          <p:cNvSpPr txBox="1"/>
          <p:nvPr userDrawn="1"/>
        </p:nvSpPr>
        <p:spPr>
          <a:xfrm>
            <a:off x="8786147" y="2678366"/>
            <a:ext cx="3622640" cy="229102"/>
          </a:xfrm>
          <a:prstGeom prst="rect">
            <a:avLst/>
          </a:prstGeom>
          <a:noFill/>
        </p:spPr>
        <p:txBody>
          <a:bodyPr wrap="square" rtlCol="0">
            <a:spAutoFit/>
          </a:bodyPr>
          <a:lstStyle/>
          <a:p>
            <a:pPr>
              <a:lnSpc>
                <a:spcPts val="975"/>
              </a:lnSpc>
            </a:pPr>
            <a:r>
              <a:rPr lang="fi-FI" sz="1200" b="1" dirty="0">
                <a:solidFill>
                  <a:srgbClr val="222784"/>
                </a:solidFill>
                <a:effectLst/>
                <a:latin typeface="Calibri" panose="020F0502020204030204" pitchFamily="34" charset="0"/>
              </a:rPr>
              <a:t>TYM-ASIANTUNTIJAN NÄKÖKULMASTA</a:t>
            </a:r>
            <a:endParaRPr lang="fi-FI" sz="1200" dirty="0">
              <a:solidFill>
                <a:srgbClr val="222784"/>
              </a:solidFill>
              <a:effectLst/>
              <a:latin typeface="Calibri" panose="020F0502020204030204" pitchFamily="34" charset="0"/>
            </a:endParaRPr>
          </a:p>
        </p:txBody>
      </p:sp>
      <p:sp>
        <p:nvSpPr>
          <p:cNvPr id="47" name="Tekstin paikkamerkki 44">
            <a:extLst>
              <a:ext uri="{FF2B5EF4-FFF2-40B4-BE49-F238E27FC236}">
                <a16:creationId xmlns:a16="http://schemas.microsoft.com/office/drawing/2014/main" id="{03A6706A-F9DB-5883-5B59-E32B7A36B49D}"/>
              </a:ext>
            </a:extLst>
          </p:cNvPr>
          <p:cNvSpPr>
            <a:spLocks noGrp="1"/>
          </p:cNvSpPr>
          <p:nvPr>
            <p:ph type="body" sz="quarter" idx="24" hasCustomPrompt="1"/>
          </p:nvPr>
        </p:nvSpPr>
        <p:spPr>
          <a:xfrm>
            <a:off x="8805513" y="2907468"/>
            <a:ext cx="3098673" cy="2821820"/>
          </a:xfrm>
        </p:spPr>
        <p:txBody>
          <a:bodyPr>
            <a:normAutofit/>
          </a:bodyPr>
          <a:lstStyle>
            <a:lvl1pPr marL="0" indent="0">
              <a:buNone/>
              <a:defRPr sz="1200">
                <a:solidFill>
                  <a:srgbClr val="222784"/>
                </a:solidFill>
              </a:defRPr>
            </a:lvl1pPr>
          </a:lstStyle>
          <a:p>
            <a:pPr lvl="0"/>
            <a:r>
              <a:rPr lang="fi-FI" dirty="0"/>
              <a:t>Signaalit / merkit, joiden avulla tunnistetaan, että asiakas kuuluu TYM-yhteistoimintamalliin</a:t>
            </a:r>
          </a:p>
          <a:p>
            <a:pPr lvl="0"/>
            <a:r>
              <a:rPr lang="fi-FI" dirty="0"/>
              <a:t>Kelan näkökulmasta</a:t>
            </a:r>
          </a:p>
          <a:p>
            <a:pPr lvl="0"/>
            <a:r>
              <a:rPr lang="fi-FI" dirty="0"/>
              <a:t>-</a:t>
            </a:r>
          </a:p>
          <a:p>
            <a:pPr lvl="0"/>
            <a:r>
              <a:rPr lang="fi-FI" dirty="0"/>
              <a:t>Soten näkökulmasta</a:t>
            </a:r>
          </a:p>
          <a:p>
            <a:pPr lvl="0"/>
            <a:r>
              <a:rPr lang="fi-FI" dirty="0"/>
              <a:t>-</a:t>
            </a:r>
          </a:p>
          <a:p>
            <a:pPr lvl="0"/>
            <a:r>
              <a:rPr lang="fi-FI" dirty="0"/>
              <a:t>Työvoimapalveluiden näkökulmasta</a:t>
            </a:r>
          </a:p>
          <a:p>
            <a:pPr lvl="0"/>
            <a:r>
              <a:rPr lang="fi-FI" dirty="0"/>
              <a:t>-</a:t>
            </a:r>
          </a:p>
        </p:txBody>
      </p:sp>
      <p:sp>
        <p:nvSpPr>
          <p:cNvPr id="4" name="Alatunnisteen paikkamerkki 3">
            <a:extLst>
              <a:ext uri="{FF2B5EF4-FFF2-40B4-BE49-F238E27FC236}">
                <a16:creationId xmlns:a16="http://schemas.microsoft.com/office/drawing/2014/main" id="{857D892F-D762-35A9-9E63-44A99C7348AF}"/>
              </a:ext>
              <a:ext uri="{C183D7F6-B498-43B3-948B-1728B52AA6E4}">
                <adec:decorative xmlns:adec="http://schemas.microsoft.com/office/drawing/2017/decorative" val="1"/>
              </a:ext>
            </a:extLst>
          </p:cNvPr>
          <p:cNvSpPr>
            <a:spLocks noGrp="1"/>
          </p:cNvSpPr>
          <p:nvPr>
            <p:ph type="ftr" sz="quarter" idx="11"/>
          </p:nvPr>
        </p:nvSpPr>
        <p:spPr/>
        <p:txBody>
          <a:bodyPr/>
          <a:lstStyle/>
          <a:p>
            <a:r>
              <a:rPr lang="fi-FI" dirty="0"/>
              <a:t>Etunimi Sukunimi</a:t>
            </a:r>
          </a:p>
        </p:txBody>
      </p:sp>
      <p:sp>
        <p:nvSpPr>
          <p:cNvPr id="3" name="Päivämäärän paikkamerkki 2">
            <a:extLst>
              <a:ext uri="{FF2B5EF4-FFF2-40B4-BE49-F238E27FC236}">
                <a16:creationId xmlns:a16="http://schemas.microsoft.com/office/drawing/2014/main" id="{42CE8409-9867-A5B8-2D97-DE5A84B96926}"/>
              </a:ext>
              <a:ext uri="{C183D7F6-B498-43B3-948B-1728B52AA6E4}">
                <adec:decorative xmlns:adec="http://schemas.microsoft.com/office/drawing/2017/decorative" val="1"/>
              </a:ext>
            </a:extLst>
          </p:cNvPr>
          <p:cNvSpPr>
            <a:spLocks noGrp="1"/>
          </p:cNvSpPr>
          <p:nvPr>
            <p:ph type="dt" sz="half" idx="10"/>
          </p:nvPr>
        </p:nvSpPr>
        <p:spPr/>
        <p:txBody>
          <a:bodyPr/>
          <a:lstStyle/>
          <a:p>
            <a:fld id="{C55D4679-E917-4372-ABCB-7DDB3C8E1F3E}" type="datetime1">
              <a:rPr lang="fi-FI" smtClean="0"/>
              <a:t>28.10.2024</a:t>
            </a:fld>
            <a:endParaRPr lang="fi-FI" dirty="0"/>
          </a:p>
        </p:txBody>
      </p:sp>
      <p:sp>
        <p:nvSpPr>
          <p:cNvPr id="5" name="Dian numeron paikkamerkki 4">
            <a:extLst>
              <a:ext uri="{FF2B5EF4-FFF2-40B4-BE49-F238E27FC236}">
                <a16:creationId xmlns:a16="http://schemas.microsoft.com/office/drawing/2014/main" id="{31D2371B-0581-1607-5978-A22704AB2A3D}"/>
              </a:ext>
              <a:ext uri="{C183D7F6-B498-43B3-948B-1728B52AA6E4}">
                <adec:decorative xmlns:adec="http://schemas.microsoft.com/office/drawing/2017/decorative" val="1"/>
              </a:ext>
            </a:extLst>
          </p:cNvPr>
          <p:cNvSpPr>
            <a:spLocks noGrp="1"/>
          </p:cNvSpPr>
          <p:nvPr>
            <p:ph type="sldNum" sz="quarter" idx="12"/>
          </p:nvPr>
        </p:nvSpPr>
        <p:spPr/>
        <p:txBody>
          <a:bodyPr/>
          <a:lstStyle/>
          <a:p>
            <a:fld id="{57AD77BC-5D26-4B8B-97B9-F0B1AD892D50}" type="slidenum">
              <a:rPr lang="fi-FI" smtClean="0"/>
              <a:pPr/>
              <a:t>‹#›</a:t>
            </a:fld>
            <a:endParaRPr lang="fi-FI" dirty="0"/>
          </a:p>
        </p:txBody>
      </p:sp>
    </p:spTree>
    <p:extLst>
      <p:ext uri="{BB962C8B-B14F-4D97-AF65-F5344CB8AC3E}">
        <p14:creationId xmlns:p14="http://schemas.microsoft.com/office/powerpoint/2010/main" val="15345175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ignaalit">
    <p:spTree>
      <p:nvGrpSpPr>
        <p:cNvPr id="1" name=""/>
        <p:cNvGrpSpPr/>
        <p:nvPr/>
      </p:nvGrpSpPr>
      <p:grpSpPr>
        <a:xfrm>
          <a:off x="0" y="0"/>
          <a:ext cx="0" cy="0"/>
          <a:chOff x="0" y="0"/>
          <a:chExt cx="0" cy="0"/>
        </a:xfrm>
      </p:grpSpPr>
      <p:sp>
        <p:nvSpPr>
          <p:cNvPr id="9" name="Suorakulmio 8">
            <a:extLst>
              <a:ext uri="{FF2B5EF4-FFF2-40B4-BE49-F238E27FC236}">
                <a16:creationId xmlns:a16="http://schemas.microsoft.com/office/drawing/2014/main" id="{F04DAB3F-6FD0-CEBF-0D08-F79FB6990A3A}"/>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0" y="3533000"/>
            <a:ext cx="6096000" cy="2801940"/>
          </a:xfrm>
          <a:prstGeom prst="rect">
            <a:avLst/>
          </a:prstGeom>
          <a:solidFill>
            <a:srgbClr val="F4F4F9"/>
          </a:solidFill>
          <a:ln>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fi-FI"/>
          </a:p>
        </p:txBody>
      </p:sp>
      <p:sp>
        <p:nvSpPr>
          <p:cNvPr id="10" name="Suorakulmio 9">
            <a:extLst>
              <a:ext uri="{FF2B5EF4-FFF2-40B4-BE49-F238E27FC236}">
                <a16:creationId xmlns:a16="http://schemas.microsoft.com/office/drawing/2014/main" id="{C2CA9AED-45A5-B474-5C8A-206871E05A94}"/>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6096000" y="3533000"/>
            <a:ext cx="6096000" cy="2804320"/>
          </a:xfrm>
          <a:prstGeom prst="rect">
            <a:avLst/>
          </a:prstGeom>
          <a:solidFill>
            <a:srgbClr val="222784">
              <a:alpha val="20000"/>
            </a:srgbClr>
          </a:solidFill>
          <a:ln>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fi-FI"/>
          </a:p>
        </p:txBody>
      </p:sp>
      <p:sp>
        <p:nvSpPr>
          <p:cNvPr id="7" name="Suorakulmio 6">
            <a:extLst>
              <a:ext uri="{FF2B5EF4-FFF2-40B4-BE49-F238E27FC236}">
                <a16:creationId xmlns:a16="http://schemas.microsoft.com/office/drawing/2014/main" id="{05F1BE89-6988-D0FB-E550-85B025E2D32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0" y="745352"/>
            <a:ext cx="6096000" cy="2792412"/>
          </a:xfrm>
          <a:prstGeom prst="rect">
            <a:avLst/>
          </a:prstGeom>
          <a:solidFill>
            <a:srgbClr val="222784">
              <a:alpha val="20000"/>
            </a:srgbClr>
          </a:solidFill>
          <a:ln>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fi-FI"/>
          </a:p>
        </p:txBody>
      </p:sp>
      <p:sp>
        <p:nvSpPr>
          <p:cNvPr id="8" name="Suorakulmio 7">
            <a:extLst>
              <a:ext uri="{FF2B5EF4-FFF2-40B4-BE49-F238E27FC236}">
                <a16:creationId xmlns:a16="http://schemas.microsoft.com/office/drawing/2014/main" id="{4F465921-4B1B-087A-74D7-D895E4CF4829}"/>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6096000" y="740588"/>
            <a:ext cx="6096000" cy="2801940"/>
          </a:xfrm>
          <a:prstGeom prst="rect">
            <a:avLst/>
          </a:prstGeom>
          <a:solidFill>
            <a:srgbClr val="F4F4F9"/>
          </a:solidFill>
          <a:ln>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fi-FI"/>
          </a:p>
        </p:txBody>
      </p:sp>
      <p:sp>
        <p:nvSpPr>
          <p:cNvPr id="6" name="Otsikko 32">
            <a:extLst>
              <a:ext uri="{FF2B5EF4-FFF2-40B4-BE49-F238E27FC236}">
                <a16:creationId xmlns:a16="http://schemas.microsoft.com/office/drawing/2014/main" id="{BC8F52FE-4473-6886-2A0C-12579AAA95D7}"/>
              </a:ext>
            </a:extLst>
          </p:cNvPr>
          <p:cNvSpPr>
            <a:spLocks noGrp="1"/>
          </p:cNvSpPr>
          <p:nvPr>
            <p:ph type="title" hasCustomPrompt="1"/>
          </p:nvPr>
        </p:nvSpPr>
        <p:spPr>
          <a:xfrm>
            <a:off x="2232660" y="0"/>
            <a:ext cx="7726680" cy="707400"/>
          </a:xfrm>
        </p:spPr>
        <p:txBody>
          <a:bodyPr>
            <a:normAutofit/>
          </a:bodyPr>
          <a:lstStyle>
            <a:lvl1pPr algn="ctr">
              <a:defRPr sz="3600"/>
            </a:lvl1pPr>
          </a:lstStyle>
          <a:p>
            <a:pPr>
              <a:lnSpc>
                <a:spcPts val="2850"/>
              </a:lnSpc>
              <a:spcBef>
                <a:spcPts val="848"/>
              </a:spcBef>
            </a:pPr>
            <a:r>
              <a:rPr lang="fi-FI" b="1" dirty="0">
                <a:solidFill>
                  <a:srgbClr val="222784"/>
                </a:solidFill>
                <a:effectLst/>
                <a:latin typeface="Calibri" panose="020F0502020204030204" pitchFamily="34" charset="0"/>
              </a:rPr>
              <a:t>Signaalit</a:t>
            </a:r>
            <a:endParaRPr lang="fi-FI" dirty="0">
              <a:solidFill>
                <a:srgbClr val="222784"/>
              </a:solidFill>
              <a:effectLst/>
              <a:latin typeface="Calibri" panose="020F0502020204030204" pitchFamily="34" charset="0"/>
            </a:endParaRPr>
          </a:p>
        </p:txBody>
      </p:sp>
      <p:sp>
        <p:nvSpPr>
          <p:cNvPr id="11" name="Tekstiruutu 10">
            <a:extLst>
              <a:ext uri="{FF2B5EF4-FFF2-40B4-BE49-F238E27FC236}">
                <a16:creationId xmlns:a16="http://schemas.microsoft.com/office/drawing/2014/main" id="{B6072AE4-4884-25A6-49F0-3551B3E6BD57}"/>
              </a:ext>
            </a:extLst>
          </p:cNvPr>
          <p:cNvSpPr txBox="1"/>
          <p:nvPr userDrawn="1"/>
        </p:nvSpPr>
        <p:spPr>
          <a:xfrm>
            <a:off x="550069" y="740588"/>
            <a:ext cx="5300662" cy="2923877"/>
          </a:xfrm>
          <a:prstGeom prst="rect">
            <a:avLst/>
          </a:prstGeom>
          <a:noFill/>
        </p:spPr>
        <p:txBody>
          <a:bodyPr wrap="square" rtlCol="0">
            <a:spAutoFit/>
          </a:bodyPr>
          <a:lstStyle/>
          <a:p>
            <a:pPr>
              <a:lnSpc>
                <a:spcPct val="100000"/>
              </a:lnSpc>
              <a:spcBef>
                <a:spcPts val="848"/>
              </a:spcBef>
            </a:pPr>
            <a:r>
              <a:rPr lang="fi-FI" sz="1200" b="1" dirty="0">
                <a:solidFill>
                  <a:srgbClr val="222784"/>
                </a:solidFill>
                <a:effectLst/>
                <a:latin typeface="Calibri" panose="020F0502020204030204" pitchFamily="34" charset="0"/>
              </a:rPr>
              <a:t>Terveyteen ja hyvinvointiin liittyvät haasteet:</a:t>
            </a:r>
          </a:p>
          <a:p>
            <a:pPr marL="171450" indent="-171450">
              <a:lnSpc>
                <a:spcPts val="1200"/>
              </a:lnSpc>
              <a:spcBef>
                <a:spcPts val="848"/>
              </a:spcBef>
              <a:buSzPct val="90000"/>
              <a:buFontTx/>
              <a:buBlip>
                <a:blip r:embed="rId2"/>
              </a:buBlip>
            </a:pPr>
            <a:r>
              <a:rPr lang="fi-FI" sz="1200" dirty="0">
                <a:solidFill>
                  <a:srgbClr val="222784"/>
                </a:solidFill>
                <a:effectLst/>
                <a:latin typeface="+mn-lt"/>
              </a:rPr>
              <a:t>Työkyvyn tai terveydentilan selvittämisen tarve</a:t>
            </a:r>
          </a:p>
          <a:p>
            <a:pPr marL="171450" indent="-171450">
              <a:lnSpc>
                <a:spcPts val="1200"/>
              </a:lnSpc>
              <a:spcBef>
                <a:spcPts val="848"/>
              </a:spcBef>
              <a:buSzPct val="90000"/>
              <a:buFontTx/>
              <a:buBlip>
                <a:blip r:embed="rId2"/>
              </a:buBlip>
            </a:pPr>
            <a:r>
              <a:rPr lang="fi-FI" sz="1200" dirty="0">
                <a:solidFill>
                  <a:srgbClr val="222784"/>
                </a:solidFill>
                <a:effectLst/>
                <a:latin typeface="+mn-lt"/>
              </a:rPr>
              <a:t>Fyysisen terveyden haasteet, jotka vaikuttavat työkykyyn</a:t>
            </a:r>
          </a:p>
          <a:p>
            <a:pPr marL="171450" indent="-171450">
              <a:lnSpc>
                <a:spcPts val="1200"/>
              </a:lnSpc>
              <a:spcBef>
                <a:spcPts val="848"/>
              </a:spcBef>
              <a:buSzPct val="90000"/>
              <a:buFontTx/>
              <a:buBlip>
                <a:blip r:embed="rId2"/>
              </a:buBlip>
            </a:pPr>
            <a:r>
              <a:rPr lang="fi-FI" sz="1200" dirty="0">
                <a:solidFill>
                  <a:srgbClr val="222784"/>
                </a:solidFill>
                <a:effectLst/>
                <a:latin typeface="+mn-lt"/>
              </a:rPr>
              <a:t>Lääkärinlausunnot tai todetut diagnoosit</a:t>
            </a:r>
          </a:p>
          <a:p>
            <a:pPr marL="171450" indent="-171450">
              <a:lnSpc>
                <a:spcPts val="1200"/>
              </a:lnSpc>
              <a:spcBef>
                <a:spcPts val="848"/>
              </a:spcBef>
              <a:buSzPct val="90000"/>
              <a:buFontTx/>
              <a:buBlip>
                <a:blip r:embed="rId2"/>
              </a:buBlip>
            </a:pPr>
            <a:r>
              <a:rPr lang="fi-FI" sz="1200" dirty="0">
                <a:solidFill>
                  <a:srgbClr val="222784"/>
                </a:solidFill>
                <a:effectLst/>
                <a:latin typeface="+mn-lt"/>
              </a:rPr>
              <a:t>Pitkän sairausloman jälkeinen työttömyys</a:t>
            </a:r>
          </a:p>
          <a:p>
            <a:pPr marL="171450" indent="-171450">
              <a:lnSpc>
                <a:spcPts val="1200"/>
              </a:lnSpc>
              <a:spcBef>
                <a:spcPts val="848"/>
              </a:spcBef>
              <a:buSzPct val="90000"/>
              <a:buFontTx/>
              <a:buBlip>
                <a:blip r:embed="rId2"/>
              </a:buBlip>
            </a:pPr>
            <a:r>
              <a:rPr lang="fi-FI" sz="1200" dirty="0">
                <a:solidFill>
                  <a:srgbClr val="222784"/>
                </a:solidFill>
                <a:effectLst/>
                <a:latin typeface="+mn-lt"/>
              </a:rPr>
              <a:t>Päihdeongelmat</a:t>
            </a:r>
          </a:p>
          <a:p>
            <a:pPr marL="171450" indent="-171450">
              <a:lnSpc>
                <a:spcPts val="1200"/>
              </a:lnSpc>
              <a:spcBef>
                <a:spcPts val="848"/>
              </a:spcBef>
              <a:buSzPct val="90000"/>
              <a:buFontTx/>
              <a:buBlip>
                <a:blip r:embed="rId2"/>
              </a:buBlip>
            </a:pPr>
            <a:r>
              <a:rPr lang="fi-FI" sz="1200" dirty="0">
                <a:solidFill>
                  <a:srgbClr val="222784"/>
                </a:solidFill>
                <a:effectLst/>
                <a:latin typeface="+mn-lt"/>
              </a:rPr>
              <a:t>Mielenterveyshaasteet</a:t>
            </a:r>
          </a:p>
          <a:p>
            <a:pPr marL="171450" indent="-171450">
              <a:lnSpc>
                <a:spcPts val="1200"/>
              </a:lnSpc>
              <a:spcBef>
                <a:spcPts val="848"/>
              </a:spcBef>
              <a:buSzPct val="90000"/>
              <a:buFontTx/>
              <a:buBlip>
                <a:blip r:embed="rId2"/>
              </a:buBlip>
            </a:pPr>
            <a:r>
              <a:rPr lang="fi-FI" sz="1200" dirty="0">
                <a:solidFill>
                  <a:srgbClr val="222784"/>
                </a:solidFill>
                <a:effectLst/>
                <a:latin typeface="+mn-lt"/>
              </a:rPr>
              <a:t>Univaikeudet</a:t>
            </a:r>
          </a:p>
          <a:p>
            <a:pPr marL="171450" indent="-171450">
              <a:lnSpc>
                <a:spcPts val="1200"/>
              </a:lnSpc>
              <a:spcBef>
                <a:spcPts val="848"/>
              </a:spcBef>
              <a:buSzPct val="90000"/>
              <a:buFontTx/>
              <a:buBlip>
                <a:blip r:embed="rId2"/>
              </a:buBlip>
            </a:pPr>
            <a:r>
              <a:rPr lang="fi-FI" sz="1200" dirty="0">
                <a:solidFill>
                  <a:srgbClr val="222784"/>
                </a:solidFill>
                <a:effectLst/>
                <a:latin typeface="+mn-lt"/>
              </a:rPr>
              <a:t>Työperäiset sairaudet tai työkyvyttömyys loukkaantumisen jälkeen, </a:t>
            </a:r>
            <a:br>
              <a:rPr lang="fi-FI" sz="1200" dirty="0">
                <a:solidFill>
                  <a:srgbClr val="222784"/>
                </a:solidFill>
                <a:effectLst/>
                <a:latin typeface="+mn-lt"/>
              </a:rPr>
            </a:br>
            <a:r>
              <a:rPr lang="fi-FI" sz="1200" dirty="0">
                <a:solidFill>
                  <a:srgbClr val="222784"/>
                </a:solidFill>
                <a:effectLst/>
                <a:latin typeface="+mn-lt"/>
              </a:rPr>
              <a:t>mahdollinen tarve uudelleenkouluttautumiselle</a:t>
            </a:r>
          </a:p>
          <a:p>
            <a:pPr marL="171450" indent="-171450">
              <a:lnSpc>
                <a:spcPts val="1200"/>
              </a:lnSpc>
              <a:spcBef>
                <a:spcPts val="848"/>
              </a:spcBef>
              <a:buSzPct val="90000"/>
              <a:buFontTx/>
              <a:buBlip>
                <a:blip r:embed="rId2"/>
              </a:buBlip>
            </a:pPr>
            <a:r>
              <a:rPr lang="fi-FI" sz="1200" dirty="0">
                <a:solidFill>
                  <a:srgbClr val="222784"/>
                </a:solidFill>
                <a:effectLst/>
                <a:latin typeface="+mn-lt"/>
              </a:rPr>
              <a:t>Lääkinnällisen tai ammatillisen kuntoutuksen tarve</a:t>
            </a:r>
          </a:p>
          <a:p>
            <a:pPr>
              <a:lnSpc>
                <a:spcPct val="100000"/>
              </a:lnSpc>
            </a:pPr>
            <a:endParaRPr lang="fi-FI" sz="1200" dirty="0"/>
          </a:p>
        </p:txBody>
      </p:sp>
      <p:sp>
        <p:nvSpPr>
          <p:cNvPr id="12" name="Tekstiruutu 11">
            <a:extLst>
              <a:ext uri="{FF2B5EF4-FFF2-40B4-BE49-F238E27FC236}">
                <a16:creationId xmlns:a16="http://schemas.microsoft.com/office/drawing/2014/main" id="{621AD470-EBB6-B8D2-F53D-61FC8776A326}"/>
              </a:ext>
            </a:extLst>
          </p:cNvPr>
          <p:cNvSpPr txBox="1"/>
          <p:nvPr userDrawn="1"/>
        </p:nvSpPr>
        <p:spPr>
          <a:xfrm>
            <a:off x="6646069" y="740588"/>
            <a:ext cx="5300662" cy="2864439"/>
          </a:xfrm>
          <a:prstGeom prst="rect">
            <a:avLst/>
          </a:prstGeom>
          <a:noFill/>
        </p:spPr>
        <p:txBody>
          <a:bodyPr wrap="square" rtlCol="0">
            <a:spAutoFit/>
          </a:bodyPr>
          <a:lstStyle/>
          <a:p>
            <a:pPr>
              <a:lnSpc>
                <a:spcPts val="1200"/>
              </a:lnSpc>
              <a:spcBef>
                <a:spcPts val="848"/>
              </a:spcBef>
              <a:buSzPct val="90000"/>
            </a:pPr>
            <a:r>
              <a:rPr lang="fi-FI" sz="1200" b="1" dirty="0">
                <a:solidFill>
                  <a:srgbClr val="222784"/>
                </a:solidFill>
                <a:effectLst/>
                <a:latin typeface="Calibri" panose="020F0502020204030204" pitchFamily="34" charset="0"/>
              </a:rPr>
              <a:t>Työllistymiseen, ammatilliseen osaamiseen ja opiskeluun liittyvät haasteet:</a:t>
            </a:r>
            <a:endParaRPr lang="fi-FI" sz="1200" dirty="0">
              <a:solidFill>
                <a:srgbClr val="222784"/>
              </a:solidFill>
              <a:effectLst/>
              <a:latin typeface="Calibri" panose="020F0502020204030204" pitchFamily="34" charset="0"/>
            </a:endParaRPr>
          </a:p>
          <a:p>
            <a:pPr marL="171450" indent="-171450">
              <a:lnSpc>
                <a:spcPts val="1200"/>
              </a:lnSpc>
              <a:spcBef>
                <a:spcPts val="848"/>
              </a:spcBef>
              <a:buSzPct val="90000"/>
              <a:buFontTx/>
              <a:buBlip>
                <a:blip r:embed="rId2"/>
              </a:buBlip>
            </a:pPr>
            <a:r>
              <a:rPr lang="fi-FI" sz="1200" dirty="0">
                <a:solidFill>
                  <a:srgbClr val="222784"/>
                </a:solidFill>
                <a:effectLst/>
                <a:latin typeface="Calibri" panose="020F0502020204030204" pitchFamily="34" charset="0"/>
              </a:rPr>
              <a:t>Vanhentunut tai puutteellinen osaaminen</a:t>
            </a:r>
          </a:p>
          <a:p>
            <a:pPr marL="171450" indent="-171450">
              <a:lnSpc>
                <a:spcPts val="1200"/>
              </a:lnSpc>
              <a:spcBef>
                <a:spcPts val="848"/>
              </a:spcBef>
              <a:buSzPct val="90000"/>
              <a:buFontTx/>
              <a:buBlip>
                <a:blip r:embed="rId2"/>
              </a:buBlip>
            </a:pPr>
            <a:r>
              <a:rPr lang="fi-FI" sz="1200" dirty="0">
                <a:solidFill>
                  <a:srgbClr val="222784"/>
                </a:solidFill>
                <a:effectLst/>
                <a:latin typeface="Calibri" panose="020F0502020204030204" pitchFamily="34" charset="0"/>
              </a:rPr>
              <a:t>Pitkittynyt työttömyys</a:t>
            </a:r>
          </a:p>
          <a:p>
            <a:pPr marL="171450" indent="-171450">
              <a:lnSpc>
                <a:spcPts val="1200"/>
              </a:lnSpc>
              <a:spcBef>
                <a:spcPts val="848"/>
              </a:spcBef>
              <a:buSzPct val="90000"/>
              <a:buFontTx/>
              <a:buBlip>
                <a:blip r:embed="rId2"/>
              </a:buBlip>
            </a:pPr>
            <a:r>
              <a:rPr lang="fi-FI" sz="1200" dirty="0">
                <a:solidFill>
                  <a:srgbClr val="222784"/>
                </a:solidFill>
                <a:effectLst/>
                <a:latin typeface="Calibri" panose="020F0502020204030204" pitchFamily="34" charset="0"/>
              </a:rPr>
              <a:t>Puuttuva tutkinto ja työkokemus</a:t>
            </a:r>
          </a:p>
          <a:p>
            <a:pPr marL="171450" indent="-171450">
              <a:lnSpc>
                <a:spcPts val="1200"/>
              </a:lnSpc>
              <a:spcBef>
                <a:spcPts val="848"/>
              </a:spcBef>
              <a:buSzPct val="90000"/>
              <a:buFontTx/>
              <a:buBlip>
                <a:blip r:embed="rId2"/>
              </a:buBlip>
            </a:pPr>
            <a:r>
              <a:rPr lang="fi-FI" sz="1200" dirty="0">
                <a:solidFill>
                  <a:srgbClr val="222784"/>
                </a:solidFill>
                <a:effectLst/>
                <a:latin typeface="Calibri" panose="020F0502020204030204" pitchFamily="34" charset="0"/>
              </a:rPr>
              <a:t>Toistuvat palvelujen tai opintojen keskeytykset</a:t>
            </a:r>
          </a:p>
          <a:p>
            <a:pPr marL="171450" indent="-171450">
              <a:lnSpc>
                <a:spcPts val="1200"/>
              </a:lnSpc>
              <a:spcBef>
                <a:spcPts val="848"/>
              </a:spcBef>
              <a:buSzPct val="90000"/>
              <a:buFontTx/>
              <a:buBlip>
                <a:blip r:embed="rId2"/>
              </a:buBlip>
            </a:pPr>
            <a:r>
              <a:rPr lang="fi-FI" sz="1200" dirty="0">
                <a:solidFill>
                  <a:srgbClr val="222784"/>
                </a:solidFill>
                <a:effectLst/>
                <a:latin typeface="Calibri" panose="020F0502020204030204" pitchFamily="34" charset="0"/>
              </a:rPr>
              <a:t>Työllistymistä edistävien palvelujen aikana havaitut haasteet</a:t>
            </a:r>
          </a:p>
          <a:p>
            <a:pPr marL="171450" indent="-171450">
              <a:lnSpc>
                <a:spcPts val="1200"/>
              </a:lnSpc>
              <a:spcBef>
                <a:spcPts val="848"/>
              </a:spcBef>
              <a:buSzPct val="90000"/>
              <a:buFontTx/>
              <a:buBlip>
                <a:blip r:embed="rId2"/>
              </a:buBlip>
            </a:pPr>
            <a:r>
              <a:rPr lang="fi-FI" sz="1200" dirty="0">
                <a:solidFill>
                  <a:srgbClr val="222784"/>
                </a:solidFill>
                <a:effectLst/>
                <a:latin typeface="Calibri" panose="020F0502020204030204" pitchFamily="34" charset="0"/>
              </a:rPr>
              <a:t>Runsaista palveluista huolimatta työllistyminen ei etene</a:t>
            </a:r>
          </a:p>
          <a:p>
            <a:pPr marL="171450" indent="-171450">
              <a:lnSpc>
                <a:spcPts val="1200"/>
              </a:lnSpc>
              <a:spcBef>
                <a:spcPts val="848"/>
              </a:spcBef>
              <a:buSzPct val="90000"/>
              <a:buFontTx/>
              <a:buBlip>
                <a:blip r:embed="rId2"/>
              </a:buBlip>
            </a:pPr>
            <a:r>
              <a:rPr lang="fi-FI" sz="1200" dirty="0">
                <a:solidFill>
                  <a:srgbClr val="222784"/>
                </a:solidFill>
                <a:effectLst/>
                <a:latin typeface="Calibri" panose="020F0502020204030204" pitchFamily="34" charset="0"/>
              </a:rPr>
              <a:t>Omatoimisuuden ja suunnitelmallisuuden puute</a:t>
            </a:r>
          </a:p>
          <a:p>
            <a:pPr marL="171450" indent="-171450">
              <a:lnSpc>
                <a:spcPts val="1200"/>
              </a:lnSpc>
              <a:spcBef>
                <a:spcPts val="848"/>
              </a:spcBef>
              <a:buSzPct val="90000"/>
              <a:buFontTx/>
              <a:buBlip>
                <a:blip r:embed="rId2"/>
              </a:buBlip>
            </a:pPr>
            <a:r>
              <a:rPr lang="fi-FI" sz="1200" dirty="0">
                <a:solidFill>
                  <a:srgbClr val="222784"/>
                </a:solidFill>
                <a:effectLst/>
                <a:latin typeface="Calibri" panose="020F0502020204030204" pitchFamily="34" charset="0"/>
              </a:rPr>
              <a:t>Opiskelu- ja kuntoutussuunnitelma tehty ennen opintoja erityisoppilaitoksessa, tarve päivittämiselle valmistumisen jälkeen</a:t>
            </a:r>
          </a:p>
          <a:p>
            <a:pPr marL="171450" indent="-171450">
              <a:lnSpc>
                <a:spcPts val="1200"/>
              </a:lnSpc>
              <a:spcBef>
                <a:spcPts val="848"/>
              </a:spcBef>
              <a:buSzPct val="90000"/>
              <a:buFontTx/>
              <a:buBlip>
                <a:blip r:embed="rId2"/>
              </a:buBlip>
            </a:pPr>
            <a:r>
              <a:rPr lang="fi-FI" sz="1200" dirty="0">
                <a:solidFill>
                  <a:srgbClr val="222784"/>
                </a:solidFill>
                <a:effectLst/>
                <a:latin typeface="Calibri" panose="020F0502020204030204" pitchFamily="34" charset="0"/>
              </a:rPr>
              <a:t>Opiskelijahuollon asiakkuus ja huoli opintojen aikana</a:t>
            </a:r>
          </a:p>
          <a:p>
            <a:pPr>
              <a:lnSpc>
                <a:spcPts val="1200"/>
              </a:lnSpc>
              <a:buSzPct val="90000"/>
            </a:pPr>
            <a:endParaRPr lang="fi-FI" sz="1200" dirty="0"/>
          </a:p>
        </p:txBody>
      </p:sp>
      <p:sp>
        <p:nvSpPr>
          <p:cNvPr id="13" name="Tekstiruutu 12">
            <a:extLst>
              <a:ext uri="{FF2B5EF4-FFF2-40B4-BE49-F238E27FC236}">
                <a16:creationId xmlns:a16="http://schemas.microsoft.com/office/drawing/2014/main" id="{9E7EAF3E-6D6A-62A6-B7D4-1C4D2D4E81DE}"/>
              </a:ext>
            </a:extLst>
          </p:cNvPr>
          <p:cNvSpPr txBox="1"/>
          <p:nvPr userDrawn="1"/>
        </p:nvSpPr>
        <p:spPr>
          <a:xfrm>
            <a:off x="550069" y="3575716"/>
            <a:ext cx="5300662" cy="2864439"/>
          </a:xfrm>
          <a:prstGeom prst="rect">
            <a:avLst/>
          </a:prstGeom>
          <a:noFill/>
        </p:spPr>
        <p:txBody>
          <a:bodyPr wrap="square" rtlCol="0">
            <a:spAutoFit/>
          </a:bodyPr>
          <a:lstStyle/>
          <a:p>
            <a:pPr>
              <a:lnSpc>
                <a:spcPts val="1200"/>
              </a:lnSpc>
              <a:spcBef>
                <a:spcPts val="848"/>
              </a:spcBef>
            </a:pPr>
            <a:r>
              <a:rPr lang="fi-FI" sz="1200" b="1" dirty="0">
                <a:solidFill>
                  <a:srgbClr val="222784"/>
                </a:solidFill>
                <a:effectLst/>
                <a:latin typeface="Calibri" panose="020F0502020204030204" pitchFamily="34" charset="0"/>
              </a:rPr>
              <a:t>Elämänhallinta ja arjen haasteet:</a:t>
            </a:r>
            <a:endParaRPr lang="fi-FI" sz="1200" dirty="0">
              <a:solidFill>
                <a:srgbClr val="222784"/>
              </a:solidFill>
              <a:effectLst/>
              <a:latin typeface="Calibri" panose="020F0502020204030204" pitchFamily="34" charset="0"/>
            </a:endParaRPr>
          </a:p>
          <a:p>
            <a:pPr marL="171450" indent="-171450">
              <a:lnSpc>
                <a:spcPts val="1200"/>
              </a:lnSpc>
              <a:spcBef>
                <a:spcPts val="848"/>
              </a:spcBef>
              <a:buSzPct val="90000"/>
              <a:buFontTx/>
              <a:buBlip>
                <a:blip r:embed="rId2"/>
              </a:buBlip>
            </a:pPr>
            <a:r>
              <a:rPr lang="fi-FI" sz="1200" dirty="0">
                <a:solidFill>
                  <a:srgbClr val="222784"/>
                </a:solidFill>
                <a:effectLst/>
                <a:latin typeface="Calibri" panose="020F0502020204030204" pitchFamily="34" charset="0"/>
              </a:rPr>
              <a:t>Asioiden hoitamatta jättäminen ja tapaamisten unohtaminen</a:t>
            </a:r>
          </a:p>
          <a:p>
            <a:pPr marL="171450" indent="-171450">
              <a:lnSpc>
                <a:spcPts val="1200"/>
              </a:lnSpc>
              <a:spcBef>
                <a:spcPts val="848"/>
              </a:spcBef>
              <a:buSzPct val="90000"/>
              <a:buFontTx/>
              <a:buBlip>
                <a:blip r:embed="rId2"/>
              </a:buBlip>
            </a:pPr>
            <a:r>
              <a:rPr lang="fi-FI" sz="1200" dirty="0">
                <a:solidFill>
                  <a:srgbClr val="222784"/>
                </a:solidFill>
                <a:effectLst/>
                <a:latin typeface="Calibri" panose="020F0502020204030204" pitchFamily="34" charset="0"/>
              </a:rPr>
              <a:t>Ongelmat sosiaalisissa tilanteissa</a:t>
            </a:r>
          </a:p>
          <a:p>
            <a:pPr marL="171450" indent="-171450">
              <a:lnSpc>
                <a:spcPts val="1200"/>
              </a:lnSpc>
              <a:spcBef>
                <a:spcPts val="848"/>
              </a:spcBef>
              <a:buSzPct val="90000"/>
              <a:buFontTx/>
              <a:buBlip>
                <a:blip r:embed="rId2"/>
              </a:buBlip>
            </a:pPr>
            <a:r>
              <a:rPr lang="fi-FI" sz="1200" dirty="0">
                <a:solidFill>
                  <a:srgbClr val="222784"/>
                </a:solidFill>
                <a:effectLst/>
                <a:latin typeface="Calibri" panose="020F0502020204030204" pitchFamily="34" charset="0"/>
              </a:rPr>
              <a:t>Taloudellinen tilanne heikko</a:t>
            </a:r>
          </a:p>
          <a:p>
            <a:pPr marL="171450" indent="-171450">
              <a:lnSpc>
                <a:spcPts val="1200"/>
              </a:lnSpc>
              <a:spcBef>
                <a:spcPts val="848"/>
              </a:spcBef>
              <a:buSzPct val="90000"/>
              <a:buFontTx/>
              <a:buBlip>
                <a:blip r:embed="rId2"/>
              </a:buBlip>
            </a:pPr>
            <a:r>
              <a:rPr lang="fi-FI" sz="1200" dirty="0">
                <a:solidFill>
                  <a:srgbClr val="222784"/>
                </a:solidFill>
                <a:effectLst/>
                <a:latin typeface="Calibri" panose="020F0502020204030204" pitchFamily="34" charset="0"/>
              </a:rPr>
              <a:t>Perhetilanne hankala</a:t>
            </a:r>
          </a:p>
          <a:p>
            <a:pPr marL="171450" indent="-171450">
              <a:lnSpc>
                <a:spcPts val="1200"/>
              </a:lnSpc>
              <a:spcBef>
                <a:spcPts val="848"/>
              </a:spcBef>
              <a:buSzPct val="90000"/>
              <a:buFontTx/>
              <a:buBlip>
                <a:blip r:embed="rId2"/>
              </a:buBlip>
            </a:pPr>
            <a:r>
              <a:rPr lang="fi-FI" sz="1200" dirty="0">
                <a:solidFill>
                  <a:srgbClr val="222784"/>
                </a:solidFill>
                <a:effectLst/>
                <a:latin typeface="Calibri" panose="020F0502020204030204" pitchFamily="34" charset="0"/>
              </a:rPr>
              <a:t>Vahvojen tukitoimien tarve</a:t>
            </a:r>
          </a:p>
          <a:p>
            <a:pPr marL="171450" indent="-171450">
              <a:lnSpc>
                <a:spcPts val="1200"/>
              </a:lnSpc>
              <a:spcBef>
                <a:spcPts val="848"/>
              </a:spcBef>
              <a:buSzPct val="90000"/>
              <a:buFontTx/>
              <a:buBlip>
                <a:blip r:embed="rId2"/>
              </a:buBlip>
            </a:pPr>
            <a:r>
              <a:rPr lang="fi-FI" sz="1200" dirty="0">
                <a:solidFill>
                  <a:srgbClr val="222784"/>
                </a:solidFill>
                <a:effectLst/>
                <a:latin typeface="Calibri" panose="020F0502020204030204" pitchFamily="34" charset="0"/>
              </a:rPr>
              <a:t>Viranomaisasioiden hoitamatta jättäminen ja tapaamisten unohtaminen</a:t>
            </a:r>
          </a:p>
          <a:p>
            <a:pPr marL="171450" indent="-171450">
              <a:lnSpc>
                <a:spcPts val="1200"/>
              </a:lnSpc>
              <a:spcBef>
                <a:spcPts val="848"/>
              </a:spcBef>
              <a:buSzPct val="90000"/>
              <a:buFontTx/>
              <a:buBlip>
                <a:blip r:embed="rId2"/>
              </a:buBlip>
            </a:pPr>
            <a:r>
              <a:rPr lang="fi-FI" sz="1200" dirty="0">
                <a:solidFill>
                  <a:srgbClr val="222784"/>
                </a:solidFill>
                <a:effectLst/>
                <a:latin typeface="Calibri" panose="020F0502020204030204" pitchFamily="34" charset="0"/>
              </a:rPr>
              <a:t>Yhteydenotot viranomaisiin aina jonkun muun avustuksella tai </a:t>
            </a:r>
            <a:br>
              <a:rPr lang="fi-FI" sz="1200" dirty="0">
                <a:solidFill>
                  <a:srgbClr val="222784"/>
                </a:solidFill>
                <a:effectLst/>
                <a:latin typeface="Calibri" panose="020F0502020204030204" pitchFamily="34" charset="0"/>
              </a:rPr>
            </a:br>
            <a:r>
              <a:rPr lang="fi-FI" sz="1200" dirty="0">
                <a:solidFill>
                  <a:srgbClr val="222784"/>
                </a:solidFill>
                <a:effectLst/>
                <a:latin typeface="Calibri" panose="020F0502020204030204" pitchFamily="34" charset="0"/>
              </a:rPr>
              <a:t>tarvitsee tukea asiointeihin</a:t>
            </a:r>
          </a:p>
          <a:p>
            <a:pPr marL="171450" indent="-171450">
              <a:lnSpc>
                <a:spcPts val="1200"/>
              </a:lnSpc>
              <a:spcBef>
                <a:spcPts val="848"/>
              </a:spcBef>
              <a:buSzPct val="90000"/>
              <a:buFontTx/>
              <a:buBlip>
                <a:blip r:embed="rId2"/>
              </a:buBlip>
            </a:pPr>
            <a:r>
              <a:rPr lang="fi-FI" sz="1200" dirty="0">
                <a:solidFill>
                  <a:srgbClr val="222784"/>
                </a:solidFill>
                <a:effectLst/>
                <a:latin typeface="Calibri" panose="020F0502020204030204" pitchFamily="34" charset="0"/>
              </a:rPr>
              <a:t>Käyttää palveluja runsaasti tai asioi toistuvasti samoissa asioissa</a:t>
            </a:r>
          </a:p>
          <a:p>
            <a:pPr marL="171450" indent="-171450">
              <a:lnSpc>
                <a:spcPts val="1200"/>
              </a:lnSpc>
              <a:spcBef>
                <a:spcPts val="848"/>
              </a:spcBef>
              <a:buSzPct val="90000"/>
              <a:buFontTx/>
              <a:buBlip>
                <a:blip r:embed="rId2"/>
              </a:buBlip>
            </a:pPr>
            <a:r>
              <a:rPr lang="fi-FI" sz="1200" dirty="0">
                <a:solidFill>
                  <a:srgbClr val="222784"/>
                </a:solidFill>
                <a:effectLst/>
                <a:latin typeface="Calibri" panose="020F0502020204030204" pitchFamily="34" charset="0"/>
              </a:rPr>
              <a:t>Heikot luku-, kirjoitus- ja digitaidot</a:t>
            </a:r>
          </a:p>
          <a:p>
            <a:pPr>
              <a:lnSpc>
                <a:spcPts val="1200"/>
              </a:lnSpc>
            </a:pPr>
            <a:endParaRPr lang="fi-FI" sz="1200" dirty="0"/>
          </a:p>
        </p:txBody>
      </p:sp>
      <p:sp>
        <p:nvSpPr>
          <p:cNvPr id="14" name="Tekstiruutu 13">
            <a:extLst>
              <a:ext uri="{FF2B5EF4-FFF2-40B4-BE49-F238E27FC236}">
                <a16:creationId xmlns:a16="http://schemas.microsoft.com/office/drawing/2014/main" id="{CCEED205-BB72-F2CB-DB58-693D27DA41FC}"/>
              </a:ext>
            </a:extLst>
          </p:cNvPr>
          <p:cNvSpPr txBox="1"/>
          <p:nvPr userDrawn="1"/>
        </p:nvSpPr>
        <p:spPr>
          <a:xfrm>
            <a:off x="6646069" y="3575716"/>
            <a:ext cx="5300662" cy="2351478"/>
          </a:xfrm>
          <a:prstGeom prst="rect">
            <a:avLst/>
          </a:prstGeom>
          <a:noFill/>
        </p:spPr>
        <p:txBody>
          <a:bodyPr wrap="square" rtlCol="0">
            <a:spAutoFit/>
          </a:bodyPr>
          <a:lstStyle/>
          <a:p>
            <a:pPr marL="0" indent="0">
              <a:lnSpc>
                <a:spcPts val="1200"/>
              </a:lnSpc>
              <a:spcBef>
                <a:spcPts val="848"/>
              </a:spcBef>
              <a:buFont typeface="Arial" panose="020B0604020202020204" pitchFamily="34" charset="0"/>
              <a:buNone/>
            </a:pPr>
            <a:r>
              <a:rPr lang="fi-FI" sz="1200" b="1" dirty="0">
                <a:solidFill>
                  <a:srgbClr val="222784"/>
                </a:solidFill>
                <a:effectLst/>
                <a:latin typeface="Calibri" panose="020F0502020204030204" pitchFamily="34" charset="0"/>
              </a:rPr>
              <a:t>Etuuksiin liittyvät haasteet:</a:t>
            </a:r>
            <a:endParaRPr lang="fi-FI" sz="1200" dirty="0">
              <a:solidFill>
                <a:srgbClr val="222784"/>
              </a:solidFill>
              <a:effectLst/>
              <a:latin typeface="Calibri" panose="020F0502020204030204" pitchFamily="34" charset="0"/>
            </a:endParaRPr>
          </a:p>
          <a:p>
            <a:pPr marL="171450" indent="-171450">
              <a:lnSpc>
                <a:spcPts val="1200"/>
              </a:lnSpc>
              <a:spcBef>
                <a:spcPts val="848"/>
              </a:spcBef>
              <a:buSzPct val="90000"/>
              <a:buFontTx/>
              <a:buBlip>
                <a:blip r:embed="rId2"/>
              </a:buBlip>
            </a:pPr>
            <a:r>
              <a:rPr lang="fi-FI" sz="1200" dirty="0">
                <a:solidFill>
                  <a:srgbClr val="222784"/>
                </a:solidFill>
                <a:effectLst/>
                <a:latin typeface="Calibri" panose="020F0502020204030204" pitchFamily="34" charset="0"/>
              </a:rPr>
              <a:t>Työmarkkinatukihistoria, esim. estävät lausunnot ja karenssit</a:t>
            </a:r>
          </a:p>
          <a:p>
            <a:pPr marL="171450" indent="-171450">
              <a:lnSpc>
                <a:spcPts val="1200"/>
              </a:lnSpc>
              <a:spcBef>
                <a:spcPts val="848"/>
              </a:spcBef>
              <a:buSzPct val="90000"/>
              <a:buFontTx/>
              <a:buBlip>
                <a:blip r:embed="rId2"/>
              </a:buBlip>
            </a:pPr>
            <a:r>
              <a:rPr lang="fi-FI" sz="1200" dirty="0">
                <a:solidFill>
                  <a:srgbClr val="222784"/>
                </a:solidFill>
                <a:effectLst/>
                <a:latin typeface="Calibri" panose="020F0502020204030204" pitchFamily="34" charset="0"/>
              </a:rPr>
              <a:t>Työttömyysetuudella, vaikka työkyvyssä havaittuja puutteita</a:t>
            </a:r>
          </a:p>
          <a:p>
            <a:pPr marL="171450" indent="-171450">
              <a:lnSpc>
                <a:spcPts val="1200"/>
              </a:lnSpc>
              <a:spcBef>
                <a:spcPts val="848"/>
              </a:spcBef>
              <a:buSzPct val="90000"/>
              <a:buFontTx/>
              <a:buBlip>
                <a:blip r:embed="rId2"/>
              </a:buBlip>
            </a:pPr>
            <a:r>
              <a:rPr lang="fi-FI" sz="1200" dirty="0">
                <a:solidFill>
                  <a:srgbClr val="222784"/>
                </a:solidFill>
                <a:effectLst/>
                <a:latin typeface="Calibri" panose="020F0502020204030204" pitchFamily="34" charset="0"/>
              </a:rPr>
              <a:t>Ensisijainen etuus puuttuu tai etuuksien hakemisessa haasteita, toimeentulotukiasiakkuus</a:t>
            </a:r>
          </a:p>
          <a:p>
            <a:pPr marL="171450" indent="-171450">
              <a:lnSpc>
                <a:spcPts val="1200"/>
              </a:lnSpc>
              <a:spcBef>
                <a:spcPts val="848"/>
              </a:spcBef>
              <a:buSzPct val="90000"/>
              <a:buFontTx/>
              <a:buBlip>
                <a:blip r:embed="rId2"/>
              </a:buBlip>
            </a:pPr>
            <a:r>
              <a:rPr lang="fi-FI" sz="1200" dirty="0">
                <a:solidFill>
                  <a:srgbClr val="222784"/>
                </a:solidFill>
                <a:effectLst/>
                <a:latin typeface="Calibri" panose="020F0502020204030204" pitchFamily="34" charset="0"/>
              </a:rPr>
              <a:t>Hylätty etuushakemus, esim. kuntoutus- tai toimeentulotuki</a:t>
            </a:r>
          </a:p>
          <a:p>
            <a:pPr marL="171450" indent="-171450">
              <a:lnSpc>
                <a:spcPts val="1200"/>
              </a:lnSpc>
              <a:spcBef>
                <a:spcPts val="848"/>
              </a:spcBef>
              <a:buSzPct val="90000"/>
              <a:buFontTx/>
              <a:buBlip>
                <a:blip r:embed="rId2"/>
              </a:buBlip>
            </a:pPr>
            <a:r>
              <a:rPr lang="fi-FI" sz="1200" dirty="0">
                <a:solidFill>
                  <a:srgbClr val="222784"/>
                </a:solidFill>
                <a:effectLst/>
                <a:latin typeface="Calibri" panose="020F0502020204030204" pitchFamily="34" charset="0"/>
              </a:rPr>
              <a:t>Päätös psykoterapiasta, mutta korvauksia ei ole haettu</a:t>
            </a:r>
          </a:p>
          <a:p>
            <a:pPr marL="171450" indent="-171450">
              <a:lnSpc>
                <a:spcPts val="1200"/>
              </a:lnSpc>
              <a:spcBef>
                <a:spcPts val="848"/>
              </a:spcBef>
              <a:buSzPct val="90000"/>
              <a:buFontTx/>
              <a:buBlip>
                <a:blip r:embed="rId2"/>
              </a:buBlip>
            </a:pPr>
            <a:r>
              <a:rPr lang="fi-FI" sz="1200" dirty="0">
                <a:solidFill>
                  <a:srgbClr val="222784"/>
                </a:solidFill>
                <a:effectLst/>
                <a:latin typeface="Calibri" panose="020F0502020204030204" pitchFamily="34" charset="0"/>
              </a:rPr>
              <a:t>Opintojen eteneminen haasteellista ja opintotuen takaisinperintä</a:t>
            </a:r>
          </a:p>
          <a:p>
            <a:pPr marL="171450" indent="-171450">
              <a:lnSpc>
                <a:spcPts val="1200"/>
              </a:lnSpc>
              <a:spcBef>
                <a:spcPts val="848"/>
              </a:spcBef>
              <a:buSzPct val="90000"/>
              <a:buFontTx/>
              <a:buBlip>
                <a:blip r:embed="rId2"/>
              </a:buBlip>
            </a:pPr>
            <a:r>
              <a:rPr lang="fi-FI" sz="1200" dirty="0">
                <a:solidFill>
                  <a:srgbClr val="222784"/>
                </a:solidFill>
                <a:effectLst/>
                <a:latin typeface="Calibri" panose="020F0502020204030204" pitchFamily="34" charset="0"/>
              </a:rPr>
              <a:t>Opintolainan takaisinmaksussa vaikeuksia</a:t>
            </a:r>
          </a:p>
          <a:p>
            <a:pPr marL="171450" indent="-171450">
              <a:lnSpc>
                <a:spcPts val="1200"/>
              </a:lnSpc>
              <a:buFontTx/>
              <a:buBlip>
                <a:blip r:embed="rId2"/>
              </a:buBlip>
            </a:pPr>
            <a:endParaRPr lang="fi-FI" sz="1200" dirty="0"/>
          </a:p>
        </p:txBody>
      </p:sp>
      <p:sp>
        <p:nvSpPr>
          <p:cNvPr id="4" name="Alatunnisteen paikkamerkki 3">
            <a:extLst>
              <a:ext uri="{FF2B5EF4-FFF2-40B4-BE49-F238E27FC236}">
                <a16:creationId xmlns:a16="http://schemas.microsoft.com/office/drawing/2014/main" id="{E1D8AA3F-625A-7EFB-9AE0-E58287E85FEB}"/>
              </a:ext>
              <a:ext uri="{C183D7F6-B498-43B3-948B-1728B52AA6E4}">
                <adec:decorative xmlns:adec="http://schemas.microsoft.com/office/drawing/2017/decorative" val="1"/>
              </a:ext>
            </a:extLst>
          </p:cNvPr>
          <p:cNvSpPr>
            <a:spLocks noGrp="1"/>
          </p:cNvSpPr>
          <p:nvPr>
            <p:ph type="ftr" sz="quarter" idx="11"/>
          </p:nvPr>
        </p:nvSpPr>
        <p:spPr/>
        <p:txBody>
          <a:bodyPr/>
          <a:lstStyle/>
          <a:p>
            <a:r>
              <a:rPr lang="fi-FI"/>
              <a:t>Etunimi Sukunimi</a:t>
            </a:r>
            <a:endParaRPr lang="fi-FI" dirty="0"/>
          </a:p>
        </p:txBody>
      </p:sp>
      <p:sp>
        <p:nvSpPr>
          <p:cNvPr id="3" name="Päivämäärän paikkamerkki 2">
            <a:extLst>
              <a:ext uri="{FF2B5EF4-FFF2-40B4-BE49-F238E27FC236}">
                <a16:creationId xmlns:a16="http://schemas.microsoft.com/office/drawing/2014/main" id="{C18EE0BC-CD59-35CE-49B2-BFCF9674D0A6}"/>
              </a:ext>
              <a:ext uri="{C183D7F6-B498-43B3-948B-1728B52AA6E4}">
                <adec:decorative xmlns:adec="http://schemas.microsoft.com/office/drawing/2017/decorative" val="1"/>
              </a:ext>
            </a:extLst>
          </p:cNvPr>
          <p:cNvSpPr>
            <a:spLocks noGrp="1"/>
          </p:cNvSpPr>
          <p:nvPr>
            <p:ph type="dt" sz="half" idx="10"/>
          </p:nvPr>
        </p:nvSpPr>
        <p:spPr/>
        <p:txBody>
          <a:bodyPr/>
          <a:lstStyle/>
          <a:p>
            <a:fld id="{C55D4679-E917-4372-ABCB-7DDB3C8E1F3E}" type="datetime1">
              <a:rPr lang="fi-FI" smtClean="0"/>
              <a:t>28.10.2024</a:t>
            </a:fld>
            <a:endParaRPr lang="fi-FI" dirty="0"/>
          </a:p>
        </p:txBody>
      </p:sp>
      <p:sp>
        <p:nvSpPr>
          <p:cNvPr id="5" name="Dian numeron paikkamerkki 4">
            <a:extLst>
              <a:ext uri="{FF2B5EF4-FFF2-40B4-BE49-F238E27FC236}">
                <a16:creationId xmlns:a16="http://schemas.microsoft.com/office/drawing/2014/main" id="{C12D33AF-9231-EDD1-4C72-8173E8B1945E}"/>
              </a:ext>
              <a:ext uri="{C183D7F6-B498-43B3-948B-1728B52AA6E4}">
                <adec:decorative xmlns:adec="http://schemas.microsoft.com/office/drawing/2017/decorative" val="1"/>
              </a:ext>
            </a:extLst>
          </p:cNvPr>
          <p:cNvSpPr>
            <a:spLocks noGrp="1"/>
          </p:cNvSpPr>
          <p:nvPr>
            <p:ph type="sldNum" sz="quarter" idx="12"/>
          </p:nvPr>
        </p:nvSpPr>
        <p:spPr/>
        <p:txBody>
          <a:bodyPr/>
          <a:lstStyle/>
          <a:p>
            <a:fld id="{57AD77BC-5D26-4B8B-97B9-F0B1AD892D50}" type="slidenum">
              <a:rPr lang="fi-FI" smtClean="0"/>
              <a:pPr/>
              <a:t>‹#›</a:t>
            </a:fld>
            <a:endParaRPr lang="fi-FI" dirty="0"/>
          </a:p>
        </p:txBody>
      </p:sp>
    </p:spTree>
    <p:extLst>
      <p:ext uri="{BB962C8B-B14F-4D97-AF65-F5344CB8AC3E}">
        <p14:creationId xmlns:p14="http://schemas.microsoft.com/office/powerpoint/2010/main" val="42632750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ignaalit, pohja">
    <p:spTree>
      <p:nvGrpSpPr>
        <p:cNvPr id="1" name=""/>
        <p:cNvGrpSpPr/>
        <p:nvPr/>
      </p:nvGrpSpPr>
      <p:grpSpPr>
        <a:xfrm>
          <a:off x="0" y="0"/>
          <a:ext cx="0" cy="0"/>
          <a:chOff x="0" y="0"/>
          <a:chExt cx="0" cy="0"/>
        </a:xfrm>
      </p:grpSpPr>
      <p:sp>
        <p:nvSpPr>
          <p:cNvPr id="9" name="Suorakulmio 8">
            <a:extLst>
              <a:ext uri="{FF2B5EF4-FFF2-40B4-BE49-F238E27FC236}">
                <a16:creationId xmlns:a16="http://schemas.microsoft.com/office/drawing/2014/main" id="{F04DAB3F-6FD0-CEBF-0D08-F79FB6990A3A}"/>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0" y="3533000"/>
            <a:ext cx="6096000" cy="2801940"/>
          </a:xfrm>
          <a:prstGeom prst="rect">
            <a:avLst/>
          </a:prstGeom>
          <a:solidFill>
            <a:srgbClr val="F4F4F9"/>
          </a:solidFill>
          <a:ln>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fi-FI"/>
          </a:p>
        </p:txBody>
      </p:sp>
      <p:sp>
        <p:nvSpPr>
          <p:cNvPr id="10" name="Suorakulmio 9">
            <a:extLst>
              <a:ext uri="{FF2B5EF4-FFF2-40B4-BE49-F238E27FC236}">
                <a16:creationId xmlns:a16="http://schemas.microsoft.com/office/drawing/2014/main" id="{C2CA9AED-45A5-B474-5C8A-206871E05A94}"/>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6096000" y="3533000"/>
            <a:ext cx="6096000" cy="2804320"/>
          </a:xfrm>
          <a:prstGeom prst="rect">
            <a:avLst/>
          </a:prstGeom>
          <a:solidFill>
            <a:srgbClr val="222784">
              <a:alpha val="20000"/>
            </a:srgbClr>
          </a:solidFill>
          <a:ln>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fi-FI"/>
          </a:p>
        </p:txBody>
      </p:sp>
      <p:sp>
        <p:nvSpPr>
          <p:cNvPr id="7" name="Suorakulmio 6">
            <a:extLst>
              <a:ext uri="{FF2B5EF4-FFF2-40B4-BE49-F238E27FC236}">
                <a16:creationId xmlns:a16="http://schemas.microsoft.com/office/drawing/2014/main" id="{05F1BE89-6988-D0FB-E550-85B025E2D32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0" y="745352"/>
            <a:ext cx="6096000" cy="2792412"/>
          </a:xfrm>
          <a:prstGeom prst="rect">
            <a:avLst/>
          </a:prstGeom>
          <a:solidFill>
            <a:srgbClr val="222784">
              <a:alpha val="20000"/>
            </a:srgbClr>
          </a:solidFill>
          <a:ln>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fi-FI"/>
          </a:p>
        </p:txBody>
      </p:sp>
      <p:sp>
        <p:nvSpPr>
          <p:cNvPr id="8" name="Suorakulmio 7">
            <a:extLst>
              <a:ext uri="{FF2B5EF4-FFF2-40B4-BE49-F238E27FC236}">
                <a16:creationId xmlns:a16="http://schemas.microsoft.com/office/drawing/2014/main" id="{4F465921-4B1B-087A-74D7-D895E4CF4829}"/>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6096000" y="740588"/>
            <a:ext cx="6096000" cy="2801940"/>
          </a:xfrm>
          <a:prstGeom prst="rect">
            <a:avLst/>
          </a:prstGeom>
          <a:solidFill>
            <a:srgbClr val="F4F4F9"/>
          </a:solidFill>
          <a:ln>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fi-FI"/>
          </a:p>
        </p:txBody>
      </p:sp>
      <p:sp>
        <p:nvSpPr>
          <p:cNvPr id="6" name="Otsikko 32">
            <a:extLst>
              <a:ext uri="{FF2B5EF4-FFF2-40B4-BE49-F238E27FC236}">
                <a16:creationId xmlns:a16="http://schemas.microsoft.com/office/drawing/2014/main" id="{BC8F52FE-4473-6886-2A0C-12579AAA95D7}"/>
              </a:ext>
            </a:extLst>
          </p:cNvPr>
          <p:cNvSpPr>
            <a:spLocks noGrp="1"/>
          </p:cNvSpPr>
          <p:nvPr>
            <p:ph type="title" hasCustomPrompt="1"/>
          </p:nvPr>
        </p:nvSpPr>
        <p:spPr>
          <a:xfrm>
            <a:off x="2232660" y="0"/>
            <a:ext cx="7726680" cy="707400"/>
          </a:xfrm>
        </p:spPr>
        <p:txBody>
          <a:bodyPr>
            <a:normAutofit/>
          </a:bodyPr>
          <a:lstStyle>
            <a:lvl1pPr algn="ctr">
              <a:defRPr sz="3600"/>
            </a:lvl1pPr>
          </a:lstStyle>
          <a:p>
            <a:pPr>
              <a:lnSpc>
                <a:spcPts val="2850"/>
              </a:lnSpc>
              <a:spcBef>
                <a:spcPts val="848"/>
              </a:spcBef>
            </a:pPr>
            <a:r>
              <a:rPr lang="fi-FI" b="1" dirty="0">
                <a:solidFill>
                  <a:srgbClr val="222784"/>
                </a:solidFill>
                <a:effectLst/>
                <a:latin typeface="Calibri" panose="020F0502020204030204" pitchFamily="34" charset="0"/>
              </a:rPr>
              <a:t>Signaalit</a:t>
            </a:r>
            <a:endParaRPr lang="fi-FI" dirty="0">
              <a:solidFill>
                <a:srgbClr val="222784"/>
              </a:solidFill>
              <a:effectLst/>
              <a:latin typeface="Calibri" panose="020F0502020204030204" pitchFamily="34" charset="0"/>
            </a:endParaRPr>
          </a:p>
        </p:txBody>
      </p:sp>
      <p:sp>
        <p:nvSpPr>
          <p:cNvPr id="11" name="Tekstiruutu 10">
            <a:extLst>
              <a:ext uri="{FF2B5EF4-FFF2-40B4-BE49-F238E27FC236}">
                <a16:creationId xmlns:a16="http://schemas.microsoft.com/office/drawing/2014/main" id="{B6072AE4-4884-25A6-49F0-3551B3E6BD57}"/>
              </a:ext>
            </a:extLst>
          </p:cNvPr>
          <p:cNvSpPr txBox="1"/>
          <p:nvPr userDrawn="1"/>
        </p:nvSpPr>
        <p:spPr>
          <a:xfrm>
            <a:off x="550069" y="740588"/>
            <a:ext cx="5300662" cy="276999"/>
          </a:xfrm>
          <a:prstGeom prst="rect">
            <a:avLst/>
          </a:prstGeom>
          <a:noFill/>
        </p:spPr>
        <p:txBody>
          <a:bodyPr wrap="square" rtlCol="0">
            <a:spAutoFit/>
          </a:bodyPr>
          <a:lstStyle/>
          <a:p>
            <a:pPr>
              <a:lnSpc>
                <a:spcPct val="100000"/>
              </a:lnSpc>
              <a:spcBef>
                <a:spcPts val="848"/>
              </a:spcBef>
            </a:pPr>
            <a:r>
              <a:rPr lang="fi-FI" sz="1200" b="1" dirty="0">
                <a:solidFill>
                  <a:srgbClr val="222784"/>
                </a:solidFill>
                <a:effectLst/>
                <a:latin typeface="Calibri" panose="020F0502020204030204" pitchFamily="34" charset="0"/>
              </a:rPr>
              <a:t>Terveyteen ja hyvinvointiin liittyvät haasteet:</a:t>
            </a:r>
          </a:p>
        </p:txBody>
      </p:sp>
      <p:sp>
        <p:nvSpPr>
          <p:cNvPr id="15" name="Tekstin paikkamerkki 14">
            <a:extLst>
              <a:ext uri="{FF2B5EF4-FFF2-40B4-BE49-F238E27FC236}">
                <a16:creationId xmlns:a16="http://schemas.microsoft.com/office/drawing/2014/main" id="{9DC3C58E-728E-5935-7DD8-BE859A1E9F30}"/>
              </a:ext>
            </a:extLst>
          </p:cNvPr>
          <p:cNvSpPr>
            <a:spLocks noGrp="1"/>
          </p:cNvSpPr>
          <p:nvPr>
            <p:ph type="body" sz="quarter" idx="13"/>
          </p:nvPr>
        </p:nvSpPr>
        <p:spPr>
          <a:xfrm>
            <a:off x="550069" y="988926"/>
            <a:ext cx="5035550" cy="2317750"/>
          </a:xfrm>
        </p:spPr>
        <p:txBody>
          <a:bodyPr>
            <a:normAutofit/>
          </a:bodyPr>
          <a:lstStyle>
            <a:lvl1pPr marL="228600" indent="-228600">
              <a:buSzPct val="90000"/>
              <a:buFontTx/>
              <a:buBlip>
                <a:blip r:embed="rId2"/>
              </a:buBlip>
              <a:defRPr sz="1200">
                <a:solidFill>
                  <a:srgbClr val="222784"/>
                </a:solidFill>
              </a:defRPr>
            </a:lvl1pPr>
          </a:lstStyle>
          <a:p>
            <a:pPr lvl="0"/>
            <a:r>
              <a:rPr lang="fi-FI" dirty="0"/>
              <a:t>Muokkaa tekstin perustyylejä napsauttamalla</a:t>
            </a:r>
          </a:p>
        </p:txBody>
      </p:sp>
      <p:sp>
        <p:nvSpPr>
          <p:cNvPr id="12" name="Tekstiruutu 11">
            <a:extLst>
              <a:ext uri="{FF2B5EF4-FFF2-40B4-BE49-F238E27FC236}">
                <a16:creationId xmlns:a16="http://schemas.microsoft.com/office/drawing/2014/main" id="{621AD470-EBB6-B8D2-F53D-61FC8776A326}"/>
              </a:ext>
            </a:extLst>
          </p:cNvPr>
          <p:cNvSpPr txBox="1"/>
          <p:nvPr userDrawn="1"/>
        </p:nvSpPr>
        <p:spPr>
          <a:xfrm>
            <a:off x="6646069" y="740588"/>
            <a:ext cx="5300662" cy="248338"/>
          </a:xfrm>
          <a:prstGeom prst="rect">
            <a:avLst/>
          </a:prstGeom>
          <a:noFill/>
        </p:spPr>
        <p:txBody>
          <a:bodyPr wrap="square" rtlCol="0">
            <a:spAutoFit/>
          </a:bodyPr>
          <a:lstStyle/>
          <a:p>
            <a:pPr>
              <a:lnSpc>
                <a:spcPts val="1200"/>
              </a:lnSpc>
              <a:spcBef>
                <a:spcPts val="848"/>
              </a:spcBef>
              <a:buSzPct val="90000"/>
            </a:pPr>
            <a:r>
              <a:rPr lang="fi-FI" sz="1200" b="1" dirty="0">
                <a:solidFill>
                  <a:srgbClr val="222784"/>
                </a:solidFill>
                <a:effectLst/>
                <a:latin typeface="Calibri" panose="020F0502020204030204" pitchFamily="34" charset="0"/>
              </a:rPr>
              <a:t>Työllistymiseen, ammatilliseen osaamiseen ja opiskeluun liittyvät haasteet:</a:t>
            </a:r>
            <a:endParaRPr lang="fi-FI" sz="1200" dirty="0">
              <a:solidFill>
                <a:srgbClr val="222784"/>
              </a:solidFill>
              <a:effectLst/>
              <a:latin typeface="Calibri" panose="020F0502020204030204" pitchFamily="34" charset="0"/>
            </a:endParaRPr>
          </a:p>
        </p:txBody>
      </p:sp>
      <p:sp>
        <p:nvSpPr>
          <p:cNvPr id="16" name="Tekstin paikkamerkki 14">
            <a:extLst>
              <a:ext uri="{FF2B5EF4-FFF2-40B4-BE49-F238E27FC236}">
                <a16:creationId xmlns:a16="http://schemas.microsoft.com/office/drawing/2014/main" id="{20939A58-7328-FF32-8E8A-F3BFE2254080}"/>
              </a:ext>
            </a:extLst>
          </p:cNvPr>
          <p:cNvSpPr>
            <a:spLocks noGrp="1"/>
          </p:cNvSpPr>
          <p:nvPr>
            <p:ph type="body" sz="quarter" idx="14"/>
          </p:nvPr>
        </p:nvSpPr>
        <p:spPr>
          <a:xfrm>
            <a:off x="6646069" y="988926"/>
            <a:ext cx="5035550" cy="2317750"/>
          </a:xfrm>
        </p:spPr>
        <p:txBody>
          <a:bodyPr>
            <a:normAutofit/>
          </a:bodyPr>
          <a:lstStyle>
            <a:lvl1pPr marL="228600" indent="-228600">
              <a:buSzPct val="90000"/>
              <a:buFontTx/>
              <a:buBlip>
                <a:blip r:embed="rId2"/>
              </a:buBlip>
              <a:defRPr sz="1200">
                <a:solidFill>
                  <a:srgbClr val="222784"/>
                </a:solidFill>
              </a:defRPr>
            </a:lvl1pPr>
          </a:lstStyle>
          <a:p>
            <a:pPr lvl="0"/>
            <a:r>
              <a:rPr lang="fi-FI" dirty="0"/>
              <a:t>Muokkaa tekstin perustyylejä napsauttamalla</a:t>
            </a:r>
          </a:p>
        </p:txBody>
      </p:sp>
      <p:sp>
        <p:nvSpPr>
          <p:cNvPr id="13" name="Tekstiruutu 12">
            <a:extLst>
              <a:ext uri="{FF2B5EF4-FFF2-40B4-BE49-F238E27FC236}">
                <a16:creationId xmlns:a16="http://schemas.microsoft.com/office/drawing/2014/main" id="{9E7EAF3E-6D6A-62A6-B7D4-1C4D2D4E81DE}"/>
              </a:ext>
            </a:extLst>
          </p:cNvPr>
          <p:cNvSpPr txBox="1"/>
          <p:nvPr userDrawn="1"/>
        </p:nvSpPr>
        <p:spPr>
          <a:xfrm>
            <a:off x="550069" y="3575716"/>
            <a:ext cx="5300662" cy="248338"/>
          </a:xfrm>
          <a:prstGeom prst="rect">
            <a:avLst/>
          </a:prstGeom>
          <a:noFill/>
        </p:spPr>
        <p:txBody>
          <a:bodyPr wrap="square" rtlCol="0">
            <a:spAutoFit/>
          </a:bodyPr>
          <a:lstStyle/>
          <a:p>
            <a:pPr>
              <a:lnSpc>
                <a:spcPts val="1200"/>
              </a:lnSpc>
              <a:spcBef>
                <a:spcPts val="848"/>
              </a:spcBef>
            </a:pPr>
            <a:r>
              <a:rPr lang="fi-FI" sz="1200" b="1" dirty="0">
                <a:solidFill>
                  <a:srgbClr val="222784"/>
                </a:solidFill>
                <a:effectLst/>
                <a:latin typeface="Calibri" panose="020F0502020204030204" pitchFamily="34" charset="0"/>
              </a:rPr>
              <a:t>Elämänhallinta ja arjen haasteet:</a:t>
            </a:r>
            <a:endParaRPr lang="fi-FI" sz="1200" dirty="0">
              <a:solidFill>
                <a:srgbClr val="222784"/>
              </a:solidFill>
              <a:effectLst/>
              <a:latin typeface="Calibri" panose="020F0502020204030204" pitchFamily="34" charset="0"/>
            </a:endParaRPr>
          </a:p>
        </p:txBody>
      </p:sp>
      <p:sp>
        <p:nvSpPr>
          <p:cNvPr id="17" name="Tekstin paikkamerkki 14">
            <a:extLst>
              <a:ext uri="{FF2B5EF4-FFF2-40B4-BE49-F238E27FC236}">
                <a16:creationId xmlns:a16="http://schemas.microsoft.com/office/drawing/2014/main" id="{D5C1757F-E637-035B-AB55-A8BD8760AF16}"/>
              </a:ext>
            </a:extLst>
          </p:cNvPr>
          <p:cNvSpPr>
            <a:spLocks noGrp="1"/>
          </p:cNvSpPr>
          <p:nvPr>
            <p:ph type="body" sz="quarter" idx="15"/>
          </p:nvPr>
        </p:nvSpPr>
        <p:spPr>
          <a:xfrm>
            <a:off x="550069" y="3824054"/>
            <a:ext cx="5035550" cy="2317750"/>
          </a:xfrm>
        </p:spPr>
        <p:txBody>
          <a:bodyPr>
            <a:normAutofit/>
          </a:bodyPr>
          <a:lstStyle>
            <a:lvl1pPr marL="228600" indent="-228600">
              <a:buSzPct val="90000"/>
              <a:buFontTx/>
              <a:buBlip>
                <a:blip r:embed="rId2"/>
              </a:buBlip>
              <a:defRPr sz="1200">
                <a:solidFill>
                  <a:srgbClr val="222784"/>
                </a:solidFill>
              </a:defRPr>
            </a:lvl1pPr>
          </a:lstStyle>
          <a:p>
            <a:pPr lvl="0"/>
            <a:r>
              <a:rPr lang="fi-FI" dirty="0"/>
              <a:t>Muokkaa tekstin perustyylejä napsauttamalla</a:t>
            </a:r>
          </a:p>
        </p:txBody>
      </p:sp>
      <p:sp>
        <p:nvSpPr>
          <p:cNvPr id="14" name="Tekstiruutu 13">
            <a:extLst>
              <a:ext uri="{FF2B5EF4-FFF2-40B4-BE49-F238E27FC236}">
                <a16:creationId xmlns:a16="http://schemas.microsoft.com/office/drawing/2014/main" id="{CCEED205-BB72-F2CB-DB58-693D27DA41FC}"/>
              </a:ext>
            </a:extLst>
          </p:cNvPr>
          <p:cNvSpPr txBox="1"/>
          <p:nvPr userDrawn="1"/>
        </p:nvSpPr>
        <p:spPr>
          <a:xfrm>
            <a:off x="6646069" y="3575716"/>
            <a:ext cx="5300662" cy="248338"/>
          </a:xfrm>
          <a:prstGeom prst="rect">
            <a:avLst/>
          </a:prstGeom>
          <a:noFill/>
        </p:spPr>
        <p:txBody>
          <a:bodyPr wrap="square" rtlCol="0">
            <a:spAutoFit/>
          </a:bodyPr>
          <a:lstStyle/>
          <a:p>
            <a:pPr marL="0" indent="0">
              <a:lnSpc>
                <a:spcPts val="1200"/>
              </a:lnSpc>
              <a:spcBef>
                <a:spcPts val="848"/>
              </a:spcBef>
              <a:buFont typeface="Arial" panose="020B0604020202020204" pitchFamily="34" charset="0"/>
              <a:buNone/>
            </a:pPr>
            <a:r>
              <a:rPr lang="fi-FI" sz="1200" b="1" dirty="0">
                <a:solidFill>
                  <a:srgbClr val="222784"/>
                </a:solidFill>
                <a:effectLst/>
                <a:latin typeface="Calibri" panose="020F0502020204030204" pitchFamily="34" charset="0"/>
              </a:rPr>
              <a:t>Etuuksiin liittyvät haasteet:</a:t>
            </a:r>
            <a:endParaRPr lang="fi-FI" sz="1200" dirty="0">
              <a:solidFill>
                <a:srgbClr val="222784"/>
              </a:solidFill>
              <a:effectLst/>
              <a:latin typeface="Calibri" panose="020F0502020204030204" pitchFamily="34" charset="0"/>
            </a:endParaRPr>
          </a:p>
        </p:txBody>
      </p:sp>
      <p:sp>
        <p:nvSpPr>
          <p:cNvPr id="18" name="Tekstin paikkamerkki 14">
            <a:extLst>
              <a:ext uri="{FF2B5EF4-FFF2-40B4-BE49-F238E27FC236}">
                <a16:creationId xmlns:a16="http://schemas.microsoft.com/office/drawing/2014/main" id="{33F71D2C-855D-252A-A6A7-FF402DDE6DA3}"/>
              </a:ext>
            </a:extLst>
          </p:cNvPr>
          <p:cNvSpPr>
            <a:spLocks noGrp="1"/>
          </p:cNvSpPr>
          <p:nvPr>
            <p:ph type="body" sz="quarter" idx="16"/>
          </p:nvPr>
        </p:nvSpPr>
        <p:spPr>
          <a:xfrm>
            <a:off x="6646069" y="3824054"/>
            <a:ext cx="5035550" cy="2317750"/>
          </a:xfrm>
        </p:spPr>
        <p:txBody>
          <a:bodyPr>
            <a:normAutofit/>
          </a:bodyPr>
          <a:lstStyle>
            <a:lvl1pPr marL="228600" indent="-228600">
              <a:buSzPct val="90000"/>
              <a:buFontTx/>
              <a:buBlip>
                <a:blip r:embed="rId2"/>
              </a:buBlip>
              <a:defRPr sz="1200">
                <a:solidFill>
                  <a:srgbClr val="222784"/>
                </a:solidFill>
              </a:defRPr>
            </a:lvl1pPr>
          </a:lstStyle>
          <a:p>
            <a:pPr lvl="0"/>
            <a:r>
              <a:rPr lang="fi-FI" dirty="0"/>
              <a:t>Muokkaa tekstin perustyylejä napsauttamalla</a:t>
            </a:r>
          </a:p>
        </p:txBody>
      </p:sp>
      <p:sp>
        <p:nvSpPr>
          <p:cNvPr id="4" name="Alatunnisteen paikkamerkki 3">
            <a:extLst>
              <a:ext uri="{FF2B5EF4-FFF2-40B4-BE49-F238E27FC236}">
                <a16:creationId xmlns:a16="http://schemas.microsoft.com/office/drawing/2014/main" id="{E1D8AA3F-625A-7EFB-9AE0-E58287E85FEB}"/>
              </a:ext>
              <a:ext uri="{C183D7F6-B498-43B3-948B-1728B52AA6E4}">
                <adec:decorative xmlns:adec="http://schemas.microsoft.com/office/drawing/2017/decorative" val="1"/>
              </a:ext>
            </a:extLst>
          </p:cNvPr>
          <p:cNvSpPr>
            <a:spLocks noGrp="1"/>
          </p:cNvSpPr>
          <p:nvPr>
            <p:ph type="ftr" sz="quarter" idx="11"/>
          </p:nvPr>
        </p:nvSpPr>
        <p:spPr/>
        <p:txBody>
          <a:bodyPr/>
          <a:lstStyle/>
          <a:p>
            <a:r>
              <a:rPr lang="fi-FI" dirty="0"/>
              <a:t>Etunimi Sukunimi</a:t>
            </a:r>
          </a:p>
        </p:txBody>
      </p:sp>
      <p:sp>
        <p:nvSpPr>
          <p:cNvPr id="3" name="Päivämäärän paikkamerkki 2">
            <a:extLst>
              <a:ext uri="{FF2B5EF4-FFF2-40B4-BE49-F238E27FC236}">
                <a16:creationId xmlns:a16="http://schemas.microsoft.com/office/drawing/2014/main" id="{C18EE0BC-CD59-35CE-49B2-BFCF9674D0A6}"/>
              </a:ext>
              <a:ext uri="{C183D7F6-B498-43B3-948B-1728B52AA6E4}">
                <adec:decorative xmlns:adec="http://schemas.microsoft.com/office/drawing/2017/decorative" val="1"/>
              </a:ext>
            </a:extLst>
          </p:cNvPr>
          <p:cNvSpPr>
            <a:spLocks noGrp="1"/>
          </p:cNvSpPr>
          <p:nvPr>
            <p:ph type="dt" sz="half" idx="10"/>
          </p:nvPr>
        </p:nvSpPr>
        <p:spPr/>
        <p:txBody>
          <a:bodyPr/>
          <a:lstStyle/>
          <a:p>
            <a:fld id="{C55D4679-E917-4372-ABCB-7DDB3C8E1F3E}" type="datetime1">
              <a:rPr lang="fi-FI" smtClean="0"/>
              <a:t>28.10.2024</a:t>
            </a:fld>
            <a:endParaRPr lang="fi-FI" dirty="0"/>
          </a:p>
        </p:txBody>
      </p:sp>
      <p:sp>
        <p:nvSpPr>
          <p:cNvPr id="5" name="Dian numeron paikkamerkki 4">
            <a:extLst>
              <a:ext uri="{FF2B5EF4-FFF2-40B4-BE49-F238E27FC236}">
                <a16:creationId xmlns:a16="http://schemas.microsoft.com/office/drawing/2014/main" id="{C12D33AF-9231-EDD1-4C72-8173E8B1945E}"/>
              </a:ext>
              <a:ext uri="{C183D7F6-B498-43B3-948B-1728B52AA6E4}">
                <adec:decorative xmlns:adec="http://schemas.microsoft.com/office/drawing/2017/decorative" val="1"/>
              </a:ext>
            </a:extLst>
          </p:cNvPr>
          <p:cNvSpPr>
            <a:spLocks noGrp="1"/>
          </p:cNvSpPr>
          <p:nvPr>
            <p:ph type="sldNum" sz="quarter" idx="12"/>
          </p:nvPr>
        </p:nvSpPr>
        <p:spPr/>
        <p:txBody>
          <a:bodyPr/>
          <a:lstStyle/>
          <a:p>
            <a:fld id="{57AD77BC-5D26-4B8B-97B9-F0B1AD892D50}" type="slidenum">
              <a:rPr lang="fi-FI" smtClean="0"/>
              <a:pPr/>
              <a:t>‹#›</a:t>
            </a:fld>
            <a:endParaRPr lang="fi-FI" dirty="0"/>
          </a:p>
        </p:txBody>
      </p:sp>
    </p:spTree>
    <p:extLst>
      <p:ext uri="{BB962C8B-B14F-4D97-AF65-F5344CB8AC3E}">
        <p14:creationId xmlns:p14="http://schemas.microsoft.com/office/powerpoint/2010/main" val="6092741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rvolupaukset">
    <p:spTree>
      <p:nvGrpSpPr>
        <p:cNvPr id="1" name=""/>
        <p:cNvGrpSpPr/>
        <p:nvPr/>
      </p:nvGrpSpPr>
      <p:grpSpPr>
        <a:xfrm>
          <a:off x="0" y="0"/>
          <a:ext cx="0" cy="0"/>
          <a:chOff x="0" y="0"/>
          <a:chExt cx="0" cy="0"/>
        </a:xfrm>
      </p:grpSpPr>
      <p:pic>
        <p:nvPicPr>
          <p:cNvPr id="8" name="Kuva 7">
            <a:extLst>
              <a:ext uri="{FF2B5EF4-FFF2-40B4-BE49-F238E27FC236}">
                <a16:creationId xmlns:a16="http://schemas.microsoft.com/office/drawing/2014/main" id="{44CC708D-F9D6-C1D0-5604-BBEC651B82D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3047999" y="493087"/>
            <a:ext cx="3262313" cy="3262313"/>
          </a:xfrm>
          <a:prstGeom prst="rect">
            <a:avLst/>
          </a:prstGeom>
        </p:spPr>
      </p:pic>
      <p:pic>
        <p:nvPicPr>
          <p:cNvPr id="9" name="Kuva 8">
            <a:extLst>
              <a:ext uri="{FF2B5EF4-FFF2-40B4-BE49-F238E27FC236}">
                <a16:creationId xmlns:a16="http://schemas.microsoft.com/office/drawing/2014/main" id="{12540399-0D0A-BCB1-C7D1-DAEE26E2852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rcRect/>
          <a:stretch/>
        </p:blipFill>
        <p:spPr>
          <a:xfrm>
            <a:off x="6095999" y="493087"/>
            <a:ext cx="3262313" cy="3262313"/>
          </a:xfrm>
          <a:prstGeom prst="rect">
            <a:avLst/>
          </a:prstGeom>
        </p:spPr>
      </p:pic>
      <p:pic>
        <p:nvPicPr>
          <p:cNvPr id="10" name="Kuva 9">
            <a:extLst>
              <a:ext uri="{FF2B5EF4-FFF2-40B4-BE49-F238E27FC236}">
                <a16:creationId xmlns:a16="http://schemas.microsoft.com/office/drawing/2014/main" id="{52BC9786-24E5-3208-80E0-8F717C8268A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rcRect/>
          <a:stretch/>
        </p:blipFill>
        <p:spPr>
          <a:xfrm>
            <a:off x="3047999" y="3281537"/>
            <a:ext cx="3262313" cy="3262313"/>
          </a:xfrm>
          <a:prstGeom prst="rect">
            <a:avLst/>
          </a:prstGeom>
        </p:spPr>
      </p:pic>
      <p:pic>
        <p:nvPicPr>
          <p:cNvPr id="11" name="Kuva 10">
            <a:extLst>
              <a:ext uri="{FF2B5EF4-FFF2-40B4-BE49-F238E27FC236}">
                <a16:creationId xmlns:a16="http://schemas.microsoft.com/office/drawing/2014/main" id="{3D24B9D1-992A-B270-58A5-B3D851C7B50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6095999" y="3281537"/>
            <a:ext cx="3262313" cy="3262313"/>
          </a:xfrm>
          <a:prstGeom prst="rect">
            <a:avLst/>
          </a:prstGeom>
        </p:spPr>
      </p:pic>
      <p:sp>
        <p:nvSpPr>
          <p:cNvPr id="6" name="Otsikko 32">
            <a:extLst>
              <a:ext uri="{FF2B5EF4-FFF2-40B4-BE49-F238E27FC236}">
                <a16:creationId xmlns:a16="http://schemas.microsoft.com/office/drawing/2014/main" id="{9580B067-F38F-19C7-8E8D-90C7DD3DBDFC}"/>
              </a:ext>
            </a:extLst>
          </p:cNvPr>
          <p:cNvSpPr>
            <a:spLocks noGrp="1"/>
          </p:cNvSpPr>
          <p:nvPr>
            <p:ph type="title" hasCustomPrompt="1"/>
          </p:nvPr>
        </p:nvSpPr>
        <p:spPr>
          <a:xfrm>
            <a:off x="2232660" y="0"/>
            <a:ext cx="7726680" cy="707400"/>
          </a:xfrm>
        </p:spPr>
        <p:txBody>
          <a:bodyPr>
            <a:normAutofit/>
          </a:bodyPr>
          <a:lstStyle>
            <a:lvl1pPr algn="ctr">
              <a:defRPr sz="3600"/>
            </a:lvl1pPr>
          </a:lstStyle>
          <a:p>
            <a:pPr>
              <a:lnSpc>
                <a:spcPts val="2850"/>
              </a:lnSpc>
              <a:spcBef>
                <a:spcPts val="848"/>
              </a:spcBef>
            </a:pPr>
            <a:r>
              <a:rPr lang="fi-FI" b="1" dirty="0">
                <a:solidFill>
                  <a:srgbClr val="222784"/>
                </a:solidFill>
                <a:effectLst/>
                <a:latin typeface="Calibri" panose="020F0502020204030204" pitchFamily="34" charset="0"/>
              </a:rPr>
              <a:t>Arvolupaukset</a:t>
            </a:r>
            <a:endParaRPr lang="fi-FI" dirty="0">
              <a:solidFill>
                <a:srgbClr val="222784"/>
              </a:solidFill>
              <a:effectLst/>
              <a:latin typeface="Calibri" panose="020F0502020204030204" pitchFamily="34" charset="0"/>
            </a:endParaRPr>
          </a:p>
        </p:txBody>
      </p:sp>
      <p:sp>
        <p:nvSpPr>
          <p:cNvPr id="12" name="Tekstiruutu 11">
            <a:extLst>
              <a:ext uri="{FF2B5EF4-FFF2-40B4-BE49-F238E27FC236}">
                <a16:creationId xmlns:a16="http://schemas.microsoft.com/office/drawing/2014/main" id="{ECB0F342-8E1A-B4BC-6CF7-EF966DB1F16C}"/>
              </a:ext>
            </a:extLst>
          </p:cNvPr>
          <p:cNvSpPr txBox="1"/>
          <p:nvPr userDrawn="1"/>
        </p:nvSpPr>
        <p:spPr>
          <a:xfrm>
            <a:off x="3432571" y="972880"/>
            <a:ext cx="2493168"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i-FI" sz="1200" b="1" dirty="0">
                <a:solidFill>
                  <a:srgbClr val="222784"/>
                </a:solidFill>
                <a:effectLst/>
                <a:latin typeface="Calibri" panose="020F0502020204030204" pitchFamily="34" charset="0"/>
              </a:rPr>
              <a:t>Arvolupaus asiakkaalle: </a:t>
            </a:r>
            <a:endParaRPr lang="fi-FI" sz="1200" dirty="0">
              <a:solidFill>
                <a:srgbClr val="222784"/>
              </a:solidFill>
              <a:effectLst/>
              <a:latin typeface="Calibri" panose="020F0502020204030204" pitchFamily="34" charset="0"/>
            </a:endParaRPr>
          </a:p>
        </p:txBody>
      </p:sp>
      <p:sp>
        <p:nvSpPr>
          <p:cNvPr id="19" name="Tekstin paikkamerkki 18">
            <a:extLst>
              <a:ext uri="{FF2B5EF4-FFF2-40B4-BE49-F238E27FC236}">
                <a16:creationId xmlns:a16="http://schemas.microsoft.com/office/drawing/2014/main" id="{EB918691-756E-0275-F055-F1D76D23C716}"/>
              </a:ext>
            </a:extLst>
          </p:cNvPr>
          <p:cNvSpPr>
            <a:spLocks noGrp="1"/>
          </p:cNvSpPr>
          <p:nvPr>
            <p:ph type="body" sz="quarter" idx="13"/>
          </p:nvPr>
        </p:nvSpPr>
        <p:spPr>
          <a:xfrm>
            <a:off x="3554412" y="1289565"/>
            <a:ext cx="2249487" cy="1871662"/>
          </a:xfrm>
        </p:spPr>
        <p:txBody>
          <a:bodyPr>
            <a:normAutofit/>
          </a:bodyPr>
          <a:lstStyle>
            <a:lvl1pPr marL="0" indent="0" algn="ctr">
              <a:buNone/>
              <a:defRPr sz="1200">
                <a:solidFill>
                  <a:srgbClr val="222784"/>
                </a:solidFill>
              </a:defRPr>
            </a:lvl1pPr>
          </a:lstStyle>
          <a:p>
            <a:pPr lvl="0"/>
            <a:r>
              <a:rPr lang="fi-FI" dirty="0"/>
              <a:t>Muokkaa tekstin perustyylejä napsauttamalla</a:t>
            </a:r>
          </a:p>
        </p:txBody>
      </p:sp>
      <p:sp>
        <p:nvSpPr>
          <p:cNvPr id="13" name="Tekstiruutu 12">
            <a:extLst>
              <a:ext uri="{FF2B5EF4-FFF2-40B4-BE49-F238E27FC236}">
                <a16:creationId xmlns:a16="http://schemas.microsoft.com/office/drawing/2014/main" id="{FE15B4DD-27E7-E932-84C7-80E727E5AAB3}"/>
              </a:ext>
            </a:extLst>
          </p:cNvPr>
          <p:cNvSpPr txBox="1"/>
          <p:nvPr userDrawn="1"/>
        </p:nvSpPr>
        <p:spPr>
          <a:xfrm>
            <a:off x="6480571" y="951407"/>
            <a:ext cx="2493168"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i-FI" sz="1200" b="1" dirty="0">
                <a:solidFill>
                  <a:srgbClr val="222784"/>
                </a:solidFill>
                <a:effectLst/>
                <a:latin typeface="Calibri" panose="020F0502020204030204" pitchFamily="34" charset="0"/>
              </a:rPr>
              <a:t>Arvolupaus TYM-asiantuntijoille: </a:t>
            </a:r>
            <a:endParaRPr lang="fi-FI" sz="1200" dirty="0">
              <a:solidFill>
                <a:srgbClr val="222784"/>
              </a:solidFill>
              <a:effectLst/>
              <a:latin typeface="Calibri" panose="020F0502020204030204" pitchFamily="34" charset="0"/>
            </a:endParaRPr>
          </a:p>
        </p:txBody>
      </p:sp>
      <p:sp>
        <p:nvSpPr>
          <p:cNvPr id="20" name="Tekstin paikkamerkki 18">
            <a:extLst>
              <a:ext uri="{FF2B5EF4-FFF2-40B4-BE49-F238E27FC236}">
                <a16:creationId xmlns:a16="http://schemas.microsoft.com/office/drawing/2014/main" id="{A14CD4E0-9C25-F2C0-4E2D-77C240D2CA2B}"/>
              </a:ext>
            </a:extLst>
          </p:cNvPr>
          <p:cNvSpPr>
            <a:spLocks noGrp="1"/>
          </p:cNvSpPr>
          <p:nvPr>
            <p:ph type="body" sz="quarter" idx="14"/>
          </p:nvPr>
        </p:nvSpPr>
        <p:spPr>
          <a:xfrm>
            <a:off x="6602412" y="1266200"/>
            <a:ext cx="2249487" cy="1871662"/>
          </a:xfrm>
        </p:spPr>
        <p:txBody>
          <a:bodyPr>
            <a:normAutofit/>
          </a:bodyPr>
          <a:lstStyle>
            <a:lvl1pPr marL="0" indent="0" algn="ctr">
              <a:buNone/>
              <a:defRPr sz="1200">
                <a:solidFill>
                  <a:srgbClr val="222784"/>
                </a:solidFill>
              </a:defRPr>
            </a:lvl1pPr>
          </a:lstStyle>
          <a:p>
            <a:pPr lvl="0"/>
            <a:r>
              <a:rPr lang="fi-FI" dirty="0"/>
              <a:t>Muokkaa tekstin perustyylejä napsauttamalla</a:t>
            </a:r>
          </a:p>
        </p:txBody>
      </p:sp>
      <p:sp>
        <p:nvSpPr>
          <p:cNvPr id="14" name="Tekstiruutu 13">
            <a:extLst>
              <a:ext uri="{FF2B5EF4-FFF2-40B4-BE49-F238E27FC236}">
                <a16:creationId xmlns:a16="http://schemas.microsoft.com/office/drawing/2014/main" id="{3D1F674F-FB22-4E87-9155-F014B96DCEC5}"/>
              </a:ext>
            </a:extLst>
          </p:cNvPr>
          <p:cNvSpPr txBox="1"/>
          <p:nvPr userDrawn="1"/>
        </p:nvSpPr>
        <p:spPr>
          <a:xfrm>
            <a:off x="3432571" y="3801254"/>
            <a:ext cx="2493168"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i-FI" sz="1200" b="1" dirty="0">
                <a:solidFill>
                  <a:srgbClr val="222784"/>
                </a:solidFill>
                <a:effectLst/>
                <a:latin typeface="Calibri" panose="020F0502020204030204" pitchFamily="34" charset="0"/>
              </a:rPr>
              <a:t>Arvolupaus organisaatioille:</a:t>
            </a:r>
            <a:endParaRPr lang="fi-FI" sz="1200" dirty="0">
              <a:solidFill>
                <a:srgbClr val="222784"/>
              </a:solidFill>
              <a:effectLst/>
              <a:latin typeface="Calibri" panose="020F0502020204030204" pitchFamily="34" charset="0"/>
            </a:endParaRPr>
          </a:p>
        </p:txBody>
      </p:sp>
      <p:sp>
        <p:nvSpPr>
          <p:cNvPr id="21" name="Tekstin paikkamerkki 18">
            <a:extLst>
              <a:ext uri="{FF2B5EF4-FFF2-40B4-BE49-F238E27FC236}">
                <a16:creationId xmlns:a16="http://schemas.microsoft.com/office/drawing/2014/main" id="{119BD899-D970-FC0C-0127-22BCBFEED04C}"/>
              </a:ext>
            </a:extLst>
          </p:cNvPr>
          <p:cNvSpPr>
            <a:spLocks noGrp="1"/>
          </p:cNvSpPr>
          <p:nvPr>
            <p:ph type="body" sz="quarter" idx="15"/>
          </p:nvPr>
        </p:nvSpPr>
        <p:spPr>
          <a:xfrm>
            <a:off x="3554412" y="4045303"/>
            <a:ext cx="2249487" cy="1871662"/>
          </a:xfrm>
        </p:spPr>
        <p:txBody>
          <a:bodyPr>
            <a:normAutofit/>
          </a:bodyPr>
          <a:lstStyle>
            <a:lvl1pPr marL="0" indent="0" algn="ctr">
              <a:buNone/>
              <a:defRPr sz="1200">
                <a:solidFill>
                  <a:srgbClr val="222784"/>
                </a:solidFill>
              </a:defRPr>
            </a:lvl1pPr>
          </a:lstStyle>
          <a:p>
            <a:pPr lvl="0"/>
            <a:r>
              <a:rPr lang="fi-FI" dirty="0"/>
              <a:t>Muokkaa tekstin perustyylejä napsauttamalla</a:t>
            </a:r>
          </a:p>
        </p:txBody>
      </p:sp>
      <p:sp>
        <p:nvSpPr>
          <p:cNvPr id="15" name="Tekstiruutu 14">
            <a:extLst>
              <a:ext uri="{FF2B5EF4-FFF2-40B4-BE49-F238E27FC236}">
                <a16:creationId xmlns:a16="http://schemas.microsoft.com/office/drawing/2014/main" id="{D448FFB8-48F5-6307-2A62-174A50C8E068}"/>
              </a:ext>
            </a:extLst>
          </p:cNvPr>
          <p:cNvSpPr txBox="1"/>
          <p:nvPr userDrawn="1"/>
        </p:nvSpPr>
        <p:spPr>
          <a:xfrm>
            <a:off x="6480571" y="3849151"/>
            <a:ext cx="2493168" cy="229102"/>
          </a:xfrm>
          <a:prstGeom prst="rect">
            <a:avLst/>
          </a:prstGeom>
          <a:noFill/>
        </p:spPr>
        <p:txBody>
          <a:bodyPr wrap="square" rtlCol="0">
            <a:spAutoFit/>
          </a:bodyPr>
          <a:lstStyle/>
          <a:p>
            <a:pPr algn="ctr">
              <a:lnSpc>
                <a:spcPts val="975"/>
              </a:lnSpc>
              <a:spcBef>
                <a:spcPts val="848"/>
              </a:spcBef>
            </a:pPr>
            <a:r>
              <a:rPr lang="fi-FI" sz="1200" b="1" dirty="0">
                <a:solidFill>
                  <a:srgbClr val="222784"/>
                </a:solidFill>
                <a:effectLst/>
                <a:latin typeface="+mj-lt"/>
              </a:rPr>
              <a:t>Yhteiskunnallinen arvolupaus: </a:t>
            </a:r>
            <a:endParaRPr lang="fi-FI" sz="1200" dirty="0">
              <a:solidFill>
                <a:srgbClr val="222784"/>
              </a:solidFill>
              <a:effectLst/>
              <a:latin typeface="+mj-lt"/>
            </a:endParaRPr>
          </a:p>
        </p:txBody>
      </p:sp>
      <p:sp>
        <p:nvSpPr>
          <p:cNvPr id="22" name="Tekstin paikkamerkki 18">
            <a:extLst>
              <a:ext uri="{FF2B5EF4-FFF2-40B4-BE49-F238E27FC236}">
                <a16:creationId xmlns:a16="http://schemas.microsoft.com/office/drawing/2014/main" id="{41DC1FDF-1D28-594F-1A5D-EB720CBC8E06}"/>
              </a:ext>
            </a:extLst>
          </p:cNvPr>
          <p:cNvSpPr>
            <a:spLocks noGrp="1"/>
          </p:cNvSpPr>
          <p:nvPr>
            <p:ph type="body" sz="quarter" idx="16"/>
          </p:nvPr>
        </p:nvSpPr>
        <p:spPr>
          <a:xfrm>
            <a:off x="6602412" y="4045303"/>
            <a:ext cx="2249487" cy="1871662"/>
          </a:xfrm>
        </p:spPr>
        <p:txBody>
          <a:bodyPr>
            <a:normAutofit/>
          </a:bodyPr>
          <a:lstStyle>
            <a:lvl1pPr marL="0" indent="0" algn="ctr">
              <a:buNone/>
              <a:defRPr sz="1200">
                <a:solidFill>
                  <a:srgbClr val="222784"/>
                </a:solidFill>
              </a:defRPr>
            </a:lvl1pPr>
          </a:lstStyle>
          <a:p>
            <a:pPr lvl="0"/>
            <a:r>
              <a:rPr lang="fi-FI" dirty="0"/>
              <a:t>Muokkaa tekstin perustyylejä napsauttamalla</a:t>
            </a:r>
          </a:p>
        </p:txBody>
      </p:sp>
      <p:sp>
        <p:nvSpPr>
          <p:cNvPr id="4" name="Alatunnisteen paikkamerkki 3">
            <a:extLst>
              <a:ext uri="{FF2B5EF4-FFF2-40B4-BE49-F238E27FC236}">
                <a16:creationId xmlns:a16="http://schemas.microsoft.com/office/drawing/2014/main" id="{FFAA3C19-D2E6-D75F-DB0B-FF75A4E3E6FF}"/>
              </a:ext>
              <a:ext uri="{C183D7F6-B498-43B3-948B-1728B52AA6E4}">
                <adec:decorative xmlns:adec="http://schemas.microsoft.com/office/drawing/2017/decorative" val="1"/>
              </a:ext>
            </a:extLst>
          </p:cNvPr>
          <p:cNvSpPr>
            <a:spLocks noGrp="1"/>
          </p:cNvSpPr>
          <p:nvPr>
            <p:ph type="ftr" sz="quarter" idx="11"/>
          </p:nvPr>
        </p:nvSpPr>
        <p:spPr/>
        <p:txBody>
          <a:bodyPr/>
          <a:lstStyle/>
          <a:p>
            <a:r>
              <a:rPr lang="fi-FI" dirty="0"/>
              <a:t>Etunimi Sukunimi</a:t>
            </a:r>
          </a:p>
        </p:txBody>
      </p:sp>
      <p:sp>
        <p:nvSpPr>
          <p:cNvPr id="3" name="Päivämäärän paikkamerkki 2">
            <a:extLst>
              <a:ext uri="{FF2B5EF4-FFF2-40B4-BE49-F238E27FC236}">
                <a16:creationId xmlns:a16="http://schemas.microsoft.com/office/drawing/2014/main" id="{A2B9134F-9D87-28BC-CF95-E32ED787D34F}"/>
              </a:ext>
              <a:ext uri="{C183D7F6-B498-43B3-948B-1728B52AA6E4}">
                <adec:decorative xmlns:adec="http://schemas.microsoft.com/office/drawing/2017/decorative" val="1"/>
              </a:ext>
            </a:extLst>
          </p:cNvPr>
          <p:cNvSpPr>
            <a:spLocks noGrp="1"/>
          </p:cNvSpPr>
          <p:nvPr>
            <p:ph type="dt" sz="half" idx="10"/>
          </p:nvPr>
        </p:nvSpPr>
        <p:spPr/>
        <p:txBody>
          <a:bodyPr/>
          <a:lstStyle/>
          <a:p>
            <a:fld id="{C55D4679-E917-4372-ABCB-7DDB3C8E1F3E}" type="datetime1">
              <a:rPr lang="fi-FI" smtClean="0"/>
              <a:t>28.10.2024</a:t>
            </a:fld>
            <a:endParaRPr lang="fi-FI" dirty="0"/>
          </a:p>
        </p:txBody>
      </p:sp>
      <p:sp>
        <p:nvSpPr>
          <p:cNvPr id="5" name="Dian numeron paikkamerkki 4">
            <a:extLst>
              <a:ext uri="{FF2B5EF4-FFF2-40B4-BE49-F238E27FC236}">
                <a16:creationId xmlns:a16="http://schemas.microsoft.com/office/drawing/2014/main" id="{074C572C-A3B6-1959-8AB0-02DA9CA8AD35}"/>
              </a:ext>
              <a:ext uri="{C183D7F6-B498-43B3-948B-1728B52AA6E4}">
                <adec:decorative xmlns:adec="http://schemas.microsoft.com/office/drawing/2017/decorative" val="1"/>
              </a:ext>
            </a:extLst>
          </p:cNvPr>
          <p:cNvSpPr>
            <a:spLocks noGrp="1"/>
          </p:cNvSpPr>
          <p:nvPr>
            <p:ph type="sldNum" sz="quarter" idx="12"/>
          </p:nvPr>
        </p:nvSpPr>
        <p:spPr/>
        <p:txBody>
          <a:bodyPr/>
          <a:lstStyle/>
          <a:p>
            <a:fld id="{57AD77BC-5D26-4B8B-97B9-F0B1AD892D50}" type="slidenum">
              <a:rPr lang="fi-FI" smtClean="0"/>
              <a:pPr/>
              <a:t>‹#›</a:t>
            </a:fld>
            <a:endParaRPr lang="fi-FI" dirty="0"/>
          </a:p>
        </p:txBody>
      </p:sp>
    </p:spTree>
    <p:extLst>
      <p:ext uri="{BB962C8B-B14F-4D97-AF65-F5344CB8AC3E}">
        <p14:creationId xmlns:p14="http://schemas.microsoft.com/office/powerpoint/2010/main" val="35488585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sv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Suorakulmio 8">
            <a:extLst>
              <a:ext uri="{FF2B5EF4-FFF2-40B4-BE49-F238E27FC236}">
                <a16:creationId xmlns:a16="http://schemas.microsoft.com/office/drawing/2014/main" id="{6319AE49-EE36-19D8-00FD-8B5AF8AA2AB5}"/>
              </a:ext>
              <a:ext uri="{C183D7F6-B498-43B3-948B-1728B52AA6E4}">
                <adec:decorative xmlns:adec="http://schemas.microsoft.com/office/drawing/2017/decorative" val="1"/>
              </a:ext>
            </a:extLst>
          </p:cNvPr>
          <p:cNvSpPr/>
          <p:nvPr userDrawn="1"/>
        </p:nvSpPr>
        <p:spPr>
          <a:xfrm>
            <a:off x="0" y="6347460"/>
            <a:ext cx="12192000" cy="51054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Otsikon paikkamerkki 1">
            <a:extLst>
              <a:ext uri="{FF2B5EF4-FFF2-40B4-BE49-F238E27FC236}">
                <a16:creationId xmlns:a16="http://schemas.microsoft.com/office/drawing/2014/main" id="{48130288-A47F-703D-08C6-D2F5E4B7AE66}"/>
              </a:ext>
            </a:extLst>
          </p:cNvPr>
          <p:cNvSpPr>
            <a:spLocks noGrp="1"/>
          </p:cNvSpPr>
          <p:nvPr>
            <p:ph type="title"/>
          </p:nvPr>
        </p:nvSpPr>
        <p:spPr>
          <a:xfrm>
            <a:off x="2941320" y="187802"/>
            <a:ext cx="7726680" cy="1325563"/>
          </a:xfrm>
          <a:prstGeom prst="rect">
            <a:avLst/>
          </a:prstGeom>
        </p:spPr>
        <p:txBody>
          <a:bodyPr vert="horz" lIns="91440" tIns="45720" rIns="91440" bIns="45720" rtlCol="0" anchor="b">
            <a:normAutofit/>
          </a:bodyPr>
          <a:lstStyle/>
          <a:p>
            <a:endParaRPr lang="fi-FI" dirty="0"/>
          </a:p>
        </p:txBody>
      </p:sp>
      <p:sp>
        <p:nvSpPr>
          <p:cNvPr id="3" name="Tekstin paikkamerkki 2">
            <a:extLst>
              <a:ext uri="{FF2B5EF4-FFF2-40B4-BE49-F238E27FC236}">
                <a16:creationId xmlns:a16="http://schemas.microsoft.com/office/drawing/2014/main" id="{BA77BA6F-52D6-2B49-8FC5-72E5D00B7588}"/>
              </a:ext>
            </a:extLst>
          </p:cNvPr>
          <p:cNvSpPr>
            <a:spLocks noGrp="1"/>
          </p:cNvSpPr>
          <p:nvPr>
            <p:ph type="body" idx="1"/>
          </p:nvPr>
        </p:nvSpPr>
        <p:spPr>
          <a:xfrm>
            <a:off x="2941320" y="1831182"/>
            <a:ext cx="7726680" cy="4351338"/>
          </a:xfrm>
          <a:prstGeom prst="rect">
            <a:avLst/>
          </a:prstGeom>
        </p:spPr>
        <p:txBody>
          <a:bodyPr vert="horz" lIns="91440" tIns="45720" rIns="91440" bIns="45720" rtlCol="0" anchor="t">
            <a:normAutofit/>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4" name="Päivämäärän paikkamerkki 3">
            <a:extLst>
              <a:ext uri="{FF2B5EF4-FFF2-40B4-BE49-F238E27FC236}">
                <a16:creationId xmlns:a16="http://schemas.microsoft.com/office/drawing/2014/main" id="{40D1893F-8E85-017E-27B9-298C0B31BD53}"/>
              </a:ext>
              <a:ext uri="{C183D7F6-B498-43B3-948B-1728B52AA6E4}">
                <adec:decorative xmlns:adec="http://schemas.microsoft.com/office/drawing/2017/decorative" val="1"/>
              </a:ext>
            </a:extLst>
          </p:cNvPr>
          <p:cNvSpPr>
            <a:spLocks noGrp="1"/>
          </p:cNvSpPr>
          <p:nvPr>
            <p:ph type="dt" sz="half" idx="2"/>
          </p:nvPr>
        </p:nvSpPr>
        <p:spPr>
          <a:xfrm>
            <a:off x="8547100" y="6428581"/>
            <a:ext cx="2231898" cy="365125"/>
          </a:xfrm>
          <a:prstGeom prst="rect">
            <a:avLst/>
          </a:prstGeom>
        </p:spPr>
        <p:txBody>
          <a:bodyPr vert="horz" lIns="91440" tIns="45720" rIns="91440" bIns="45720" rtlCol="0" anchor="ctr"/>
          <a:lstStyle>
            <a:lvl1pPr algn="ctr">
              <a:defRPr sz="1100">
                <a:solidFill>
                  <a:srgbClr val="222784"/>
                </a:solidFill>
              </a:defRPr>
            </a:lvl1pPr>
          </a:lstStyle>
          <a:p>
            <a:fld id="{C55D4679-E917-4372-ABCB-7DDB3C8E1F3E}" type="datetime1">
              <a:rPr lang="fi-FI" smtClean="0"/>
              <a:t>28.10.2024</a:t>
            </a:fld>
            <a:endParaRPr lang="fi-FI" dirty="0"/>
          </a:p>
        </p:txBody>
      </p:sp>
      <p:sp>
        <p:nvSpPr>
          <p:cNvPr id="5" name="Alatunnisteen paikkamerkki 4">
            <a:extLst>
              <a:ext uri="{FF2B5EF4-FFF2-40B4-BE49-F238E27FC236}">
                <a16:creationId xmlns:a16="http://schemas.microsoft.com/office/drawing/2014/main" id="{81C8FE0A-7F81-1EF4-55E1-735427AD761B}"/>
              </a:ext>
              <a:ext uri="{C183D7F6-B498-43B3-948B-1728B52AA6E4}">
                <adec:decorative xmlns:adec="http://schemas.microsoft.com/office/drawing/2017/decorative" val="1"/>
              </a:ext>
            </a:extLst>
          </p:cNvPr>
          <p:cNvSpPr>
            <a:spLocks noGrp="1"/>
          </p:cNvSpPr>
          <p:nvPr>
            <p:ph type="ftr" sz="quarter" idx="3"/>
          </p:nvPr>
        </p:nvSpPr>
        <p:spPr>
          <a:xfrm>
            <a:off x="4390898" y="6428581"/>
            <a:ext cx="4114800" cy="365125"/>
          </a:xfrm>
          <a:prstGeom prst="rect">
            <a:avLst/>
          </a:prstGeom>
        </p:spPr>
        <p:txBody>
          <a:bodyPr vert="horz" lIns="91440" tIns="45720" rIns="91440" bIns="45720" rtlCol="0" anchor="ctr"/>
          <a:lstStyle>
            <a:lvl1pPr algn="r">
              <a:defRPr sz="1100">
                <a:solidFill>
                  <a:srgbClr val="222784"/>
                </a:solidFill>
              </a:defRPr>
            </a:lvl1pPr>
          </a:lstStyle>
          <a:p>
            <a:r>
              <a:rPr lang="fi-FI"/>
              <a:t>Etunimi Sukunimi</a:t>
            </a:r>
            <a:endParaRPr lang="fi-FI" dirty="0"/>
          </a:p>
        </p:txBody>
      </p:sp>
      <p:sp>
        <p:nvSpPr>
          <p:cNvPr id="6" name="Dian numeron paikkamerkki 5">
            <a:extLst>
              <a:ext uri="{FF2B5EF4-FFF2-40B4-BE49-F238E27FC236}">
                <a16:creationId xmlns:a16="http://schemas.microsoft.com/office/drawing/2014/main" id="{CB93A033-ACC1-F28B-677F-2279CD01C280}"/>
              </a:ext>
              <a:ext uri="{C183D7F6-B498-43B3-948B-1728B52AA6E4}">
                <adec:decorative xmlns:adec="http://schemas.microsoft.com/office/drawing/2017/decorative" val="1"/>
              </a:ext>
            </a:extLst>
          </p:cNvPr>
          <p:cNvSpPr>
            <a:spLocks noGrp="1"/>
          </p:cNvSpPr>
          <p:nvPr>
            <p:ph type="sldNum" sz="quarter" idx="4"/>
          </p:nvPr>
        </p:nvSpPr>
        <p:spPr>
          <a:xfrm>
            <a:off x="10820400" y="6428581"/>
            <a:ext cx="1371600" cy="365125"/>
          </a:xfrm>
          <a:prstGeom prst="rect">
            <a:avLst/>
          </a:prstGeom>
        </p:spPr>
        <p:txBody>
          <a:bodyPr vert="horz" lIns="91440" tIns="45720" rIns="91440" bIns="45720" rtlCol="0" anchor="ctr"/>
          <a:lstStyle>
            <a:lvl1pPr algn="l">
              <a:defRPr sz="1100">
                <a:solidFill>
                  <a:srgbClr val="222784"/>
                </a:solidFill>
              </a:defRPr>
            </a:lvl1pPr>
          </a:lstStyle>
          <a:p>
            <a:fld id="{57AD77BC-5D26-4B8B-97B9-F0B1AD892D50}" type="slidenum">
              <a:rPr lang="fi-FI" smtClean="0"/>
              <a:pPr/>
              <a:t>‹#›</a:t>
            </a:fld>
            <a:endParaRPr lang="fi-FI" dirty="0"/>
          </a:p>
        </p:txBody>
      </p:sp>
      <p:cxnSp>
        <p:nvCxnSpPr>
          <p:cNvPr id="11" name="Suora yhdysviiva 10">
            <a:extLst>
              <a:ext uri="{FF2B5EF4-FFF2-40B4-BE49-F238E27FC236}">
                <a16:creationId xmlns:a16="http://schemas.microsoft.com/office/drawing/2014/main" id="{5FE418FE-58F4-3DFB-0A96-67C1EC2E02E4}"/>
              </a:ext>
              <a:ext uri="{C183D7F6-B498-43B3-948B-1728B52AA6E4}">
                <adec:decorative xmlns:adec="http://schemas.microsoft.com/office/drawing/2017/decorative" val="1"/>
              </a:ext>
            </a:extLst>
          </p:cNvPr>
          <p:cNvCxnSpPr>
            <a:cxnSpLocks/>
          </p:cNvCxnSpPr>
          <p:nvPr userDrawn="1"/>
        </p:nvCxnSpPr>
        <p:spPr>
          <a:xfrm>
            <a:off x="0" y="6347460"/>
            <a:ext cx="12192000" cy="0"/>
          </a:xfrm>
          <a:prstGeom prst="line">
            <a:avLst/>
          </a:prstGeom>
        </p:spPr>
        <p:style>
          <a:lnRef idx="2">
            <a:schemeClr val="accent1"/>
          </a:lnRef>
          <a:fillRef idx="0">
            <a:schemeClr val="accent1"/>
          </a:fillRef>
          <a:effectRef idx="1">
            <a:schemeClr val="accent1"/>
          </a:effectRef>
          <a:fontRef idx="minor">
            <a:schemeClr val="tx1"/>
          </a:fontRef>
        </p:style>
      </p:cxnSp>
      <p:pic>
        <p:nvPicPr>
          <p:cNvPr id="20" name="Kuva 19">
            <a:extLst>
              <a:ext uri="{FF2B5EF4-FFF2-40B4-BE49-F238E27FC236}">
                <a16:creationId xmlns:a16="http://schemas.microsoft.com/office/drawing/2014/main" id="{DA3D88E1-8F1A-75DC-2156-B64B15A311D3}"/>
              </a:ext>
              <a:ext uri="{C183D7F6-B498-43B3-948B-1728B52AA6E4}">
                <adec:decorative xmlns:adec="http://schemas.microsoft.com/office/drawing/2017/decorative" val="1"/>
              </a:ext>
            </a:extLst>
          </p:cNvPr>
          <p:cNvPicPr>
            <a:picLocks noChangeAspect="1"/>
          </p:cNvPicPr>
          <p:nvPr userDrawn="1"/>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578515" y="6423310"/>
            <a:ext cx="2916000" cy="346837"/>
          </a:xfrm>
          <a:prstGeom prst="rect">
            <a:avLst/>
          </a:prstGeom>
        </p:spPr>
      </p:pic>
    </p:spTree>
    <p:extLst>
      <p:ext uri="{BB962C8B-B14F-4D97-AF65-F5344CB8AC3E}">
        <p14:creationId xmlns:p14="http://schemas.microsoft.com/office/powerpoint/2010/main" val="4108502177"/>
      </p:ext>
    </p:extLst>
  </p:cSld>
  <p:clrMap bg1="lt1" tx1="dk1" bg2="lt2" tx2="dk2" accent1="accent1" accent2="accent2" accent3="accent3" accent4="accent4" accent5="accent5" accent6="accent6" hlink="hlink" folHlink="folHlink"/>
  <p:sldLayoutIdLst>
    <p:sldLayoutId id="2147483649" r:id="rId1"/>
    <p:sldLayoutId id="2147483663" r:id="rId2"/>
    <p:sldLayoutId id="2147483668" r:id="rId3"/>
    <p:sldLayoutId id="2147483669" r:id="rId4"/>
    <p:sldLayoutId id="2147483670" r:id="rId5"/>
    <p:sldLayoutId id="2147483664" r:id="rId6"/>
    <p:sldLayoutId id="2147483665" r:id="rId7"/>
    <p:sldLayoutId id="2147483666" r:id="rId8"/>
    <p:sldLayoutId id="2147483667" r:id="rId9"/>
  </p:sldLayoutIdLst>
  <p:hf hdr="0"/>
  <p:txStyles>
    <p:titleStyle>
      <a:lvl1pPr algn="l" defTabSz="914400" rtl="0" eaLnBrk="1" latinLnBrk="0" hangingPunct="1">
        <a:lnSpc>
          <a:spcPct val="90000"/>
        </a:lnSpc>
        <a:spcBef>
          <a:spcPct val="0"/>
        </a:spcBef>
        <a:buNone/>
        <a:defRPr sz="4400" b="1" kern="1200">
          <a:solidFill>
            <a:srgbClr val="222784"/>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C8B840B-CE40-43DF-9EE3-2E1E3D2275D7}"/>
              </a:ext>
            </a:extLst>
          </p:cNvPr>
          <p:cNvSpPr>
            <a:spLocks noGrp="1"/>
          </p:cNvSpPr>
          <p:nvPr>
            <p:ph type="ctrTitle"/>
          </p:nvPr>
        </p:nvSpPr>
        <p:spPr>
          <a:xfrm>
            <a:off x="2316000" y="1279525"/>
            <a:ext cx="7560000" cy="2856540"/>
          </a:xfrm>
        </p:spPr>
        <p:txBody>
          <a:bodyPr>
            <a:normAutofit fontScale="90000"/>
          </a:bodyPr>
          <a:lstStyle/>
          <a:p>
            <a:r>
              <a:rPr lang="fi-FI" dirty="0"/>
              <a:t>Tukimateriaali työllistymistä </a:t>
            </a:r>
            <a:br>
              <a:rPr lang="fi-FI" dirty="0"/>
            </a:br>
            <a:r>
              <a:rPr lang="fi-FI" dirty="0"/>
              <a:t>edistävän monialaisen tuen </a:t>
            </a:r>
            <a:br>
              <a:rPr lang="fi-FI" dirty="0"/>
            </a:br>
            <a:r>
              <a:rPr lang="fi-FI" dirty="0"/>
              <a:t>yhteistoimintamallin verkostoille</a:t>
            </a:r>
            <a:br>
              <a:rPr lang="fi-FI" dirty="0"/>
            </a:br>
            <a:r>
              <a:rPr lang="fi-FI" sz="3600" dirty="0"/>
              <a:t>- työpohjat -</a:t>
            </a:r>
            <a:endParaRPr lang="fi-FI" dirty="0"/>
          </a:p>
        </p:txBody>
      </p:sp>
    </p:spTree>
    <p:extLst>
      <p:ext uri="{BB962C8B-B14F-4D97-AF65-F5344CB8AC3E}">
        <p14:creationId xmlns:p14="http://schemas.microsoft.com/office/powerpoint/2010/main" val="9273873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809134B-A485-EE05-25F1-F128DA684145}"/>
              </a:ext>
            </a:extLst>
          </p:cNvPr>
          <p:cNvSpPr>
            <a:spLocks noGrp="1"/>
          </p:cNvSpPr>
          <p:nvPr>
            <p:ph type="title"/>
          </p:nvPr>
        </p:nvSpPr>
        <p:spPr/>
        <p:txBody>
          <a:bodyPr/>
          <a:lstStyle/>
          <a:p>
            <a:r>
              <a:rPr lang="fi-FI" dirty="0"/>
              <a:t>Nelikenttä, pohja</a:t>
            </a:r>
          </a:p>
        </p:txBody>
      </p:sp>
      <p:sp>
        <p:nvSpPr>
          <p:cNvPr id="3" name="Tekstin paikkamerkki 2">
            <a:extLst>
              <a:ext uri="{FF2B5EF4-FFF2-40B4-BE49-F238E27FC236}">
                <a16:creationId xmlns:a16="http://schemas.microsoft.com/office/drawing/2014/main" id="{F9D143B2-6EAF-2BD1-39FE-7AAE4258FAB6}"/>
              </a:ext>
            </a:extLst>
          </p:cNvPr>
          <p:cNvSpPr>
            <a:spLocks noGrp="1"/>
          </p:cNvSpPr>
          <p:nvPr>
            <p:ph type="body" sz="quarter" idx="13"/>
          </p:nvPr>
        </p:nvSpPr>
        <p:spPr/>
        <p:txBody>
          <a:bodyPr/>
          <a:lstStyle/>
          <a:p>
            <a:endParaRPr lang="fi-FI"/>
          </a:p>
        </p:txBody>
      </p:sp>
      <p:sp>
        <p:nvSpPr>
          <p:cNvPr id="4" name="Tekstin paikkamerkki 3">
            <a:extLst>
              <a:ext uri="{FF2B5EF4-FFF2-40B4-BE49-F238E27FC236}">
                <a16:creationId xmlns:a16="http://schemas.microsoft.com/office/drawing/2014/main" id="{A97F904F-FB1E-0E7B-B02B-F18666530D0E}"/>
              </a:ext>
            </a:extLst>
          </p:cNvPr>
          <p:cNvSpPr>
            <a:spLocks noGrp="1"/>
          </p:cNvSpPr>
          <p:nvPr>
            <p:ph type="body" sz="quarter" idx="17"/>
          </p:nvPr>
        </p:nvSpPr>
        <p:spPr/>
        <p:txBody>
          <a:bodyPr/>
          <a:lstStyle/>
          <a:p>
            <a:endParaRPr lang="fi-FI"/>
          </a:p>
        </p:txBody>
      </p:sp>
      <p:sp>
        <p:nvSpPr>
          <p:cNvPr id="5" name="Tekstin paikkamerkki 4">
            <a:extLst>
              <a:ext uri="{FF2B5EF4-FFF2-40B4-BE49-F238E27FC236}">
                <a16:creationId xmlns:a16="http://schemas.microsoft.com/office/drawing/2014/main" id="{FC5D9F83-1E48-F8AC-D7F3-71765E74DDA9}"/>
              </a:ext>
            </a:extLst>
          </p:cNvPr>
          <p:cNvSpPr>
            <a:spLocks noGrp="1"/>
          </p:cNvSpPr>
          <p:nvPr>
            <p:ph type="body" sz="quarter" idx="14"/>
          </p:nvPr>
        </p:nvSpPr>
        <p:spPr/>
        <p:txBody>
          <a:bodyPr/>
          <a:lstStyle/>
          <a:p>
            <a:endParaRPr lang="fi-FI"/>
          </a:p>
        </p:txBody>
      </p:sp>
      <p:sp>
        <p:nvSpPr>
          <p:cNvPr id="6" name="Tekstin paikkamerkki 5">
            <a:extLst>
              <a:ext uri="{FF2B5EF4-FFF2-40B4-BE49-F238E27FC236}">
                <a16:creationId xmlns:a16="http://schemas.microsoft.com/office/drawing/2014/main" id="{56250D8E-B7A9-4ED1-8422-31FD01F57810}"/>
              </a:ext>
            </a:extLst>
          </p:cNvPr>
          <p:cNvSpPr>
            <a:spLocks noGrp="1"/>
          </p:cNvSpPr>
          <p:nvPr>
            <p:ph type="body" sz="quarter" idx="15"/>
          </p:nvPr>
        </p:nvSpPr>
        <p:spPr/>
        <p:txBody>
          <a:bodyPr/>
          <a:lstStyle/>
          <a:p>
            <a:endParaRPr lang="fi-FI"/>
          </a:p>
        </p:txBody>
      </p:sp>
      <p:sp>
        <p:nvSpPr>
          <p:cNvPr id="7" name="Tekstin paikkamerkki 6">
            <a:extLst>
              <a:ext uri="{FF2B5EF4-FFF2-40B4-BE49-F238E27FC236}">
                <a16:creationId xmlns:a16="http://schemas.microsoft.com/office/drawing/2014/main" id="{0022F43D-D303-2410-7FC0-61CDBBE440E1}"/>
              </a:ext>
            </a:extLst>
          </p:cNvPr>
          <p:cNvSpPr>
            <a:spLocks noGrp="1"/>
          </p:cNvSpPr>
          <p:nvPr>
            <p:ph type="body" sz="quarter" idx="18"/>
          </p:nvPr>
        </p:nvSpPr>
        <p:spPr/>
        <p:txBody>
          <a:bodyPr/>
          <a:lstStyle/>
          <a:p>
            <a:endParaRPr lang="fi-FI"/>
          </a:p>
        </p:txBody>
      </p:sp>
      <p:sp>
        <p:nvSpPr>
          <p:cNvPr id="8" name="Tekstin paikkamerkki 7">
            <a:extLst>
              <a:ext uri="{FF2B5EF4-FFF2-40B4-BE49-F238E27FC236}">
                <a16:creationId xmlns:a16="http://schemas.microsoft.com/office/drawing/2014/main" id="{5C632B2D-1F46-C495-93A1-E1D39B7618EF}"/>
              </a:ext>
            </a:extLst>
          </p:cNvPr>
          <p:cNvSpPr>
            <a:spLocks noGrp="1"/>
          </p:cNvSpPr>
          <p:nvPr>
            <p:ph type="body" sz="quarter" idx="19"/>
          </p:nvPr>
        </p:nvSpPr>
        <p:spPr/>
        <p:txBody>
          <a:bodyPr/>
          <a:lstStyle/>
          <a:p>
            <a:endParaRPr lang="fi-FI"/>
          </a:p>
        </p:txBody>
      </p:sp>
      <p:sp>
        <p:nvSpPr>
          <p:cNvPr id="9" name="Tekstin paikkamerkki 8">
            <a:extLst>
              <a:ext uri="{FF2B5EF4-FFF2-40B4-BE49-F238E27FC236}">
                <a16:creationId xmlns:a16="http://schemas.microsoft.com/office/drawing/2014/main" id="{94C80E50-D935-816E-5D82-FBCF4BBB6BF1}"/>
              </a:ext>
            </a:extLst>
          </p:cNvPr>
          <p:cNvSpPr>
            <a:spLocks noGrp="1"/>
          </p:cNvSpPr>
          <p:nvPr>
            <p:ph type="body" sz="quarter" idx="20"/>
          </p:nvPr>
        </p:nvSpPr>
        <p:spPr/>
        <p:txBody>
          <a:bodyPr/>
          <a:lstStyle/>
          <a:p>
            <a:endParaRPr lang="fi-FI"/>
          </a:p>
        </p:txBody>
      </p:sp>
      <p:sp>
        <p:nvSpPr>
          <p:cNvPr id="10" name="Tekstin paikkamerkki 9">
            <a:extLst>
              <a:ext uri="{FF2B5EF4-FFF2-40B4-BE49-F238E27FC236}">
                <a16:creationId xmlns:a16="http://schemas.microsoft.com/office/drawing/2014/main" id="{46D363B7-6954-037B-C96F-5F4E11FB6503}"/>
              </a:ext>
            </a:extLst>
          </p:cNvPr>
          <p:cNvSpPr>
            <a:spLocks noGrp="1"/>
          </p:cNvSpPr>
          <p:nvPr>
            <p:ph type="body" sz="quarter" idx="21"/>
          </p:nvPr>
        </p:nvSpPr>
        <p:spPr/>
        <p:txBody>
          <a:bodyPr/>
          <a:lstStyle/>
          <a:p>
            <a:endParaRPr lang="fi-FI"/>
          </a:p>
        </p:txBody>
      </p:sp>
      <p:sp>
        <p:nvSpPr>
          <p:cNvPr id="11" name="Alatunnisteen paikkamerkki 10">
            <a:extLst>
              <a:ext uri="{FF2B5EF4-FFF2-40B4-BE49-F238E27FC236}">
                <a16:creationId xmlns:a16="http://schemas.microsoft.com/office/drawing/2014/main" id="{53207682-6EAC-D100-890A-B579B0D29CAC}"/>
              </a:ext>
            </a:extLst>
          </p:cNvPr>
          <p:cNvSpPr>
            <a:spLocks noGrp="1"/>
          </p:cNvSpPr>
          <p:nvPr>
            <p:ph type="ftr" sz="quarter" idx="11"/>
          </p:nvPr>
        </p:nvSpPr>
        <p:spPr/>
        <p:txBody>
          <a:bodyPr/>
          <a:lstStyle/>
          <a:p>
            <a:r>
              <a:rPr lang="fi-FI"/>
              <a:t>Etunimi Sukunimi</a:t>
            </a:r>
            <a:endParaRPr lang="fi-FI" dirty="0"/>
          </a:p>
        </p:txBody>
      </p:sp>
      <p:sp>
        <p:nvSpPr>
          <p:cNvPr id="12" name="Päivämäärän paikkamerkki 11">
            <a:extLst>
              <a:ext uri="{FF2B5EF4-FFF2-40B4-BE49-F238E27FC236}">
                <a16:creationId xmlns:a16="http://schemas.microsoft.com/office/drawing/2014/main" id="{B0A6E376-D22A-7890-B1EF-8FA4A95CD7FF}"/>
              </a:ext>
            </a:extLst>
          </p:cNvPr>
          <p:cNvSpPr>
            <a:spLocks noGrp="1"/>
          </p:cNvSpPr>
          <p:nvPr>
            <p:ph type="dt" sz="half" idx="10"/>
          </p:nvPr>
        </p:nvSpPr>
        <p:spPr/>
        <p:txBody>
          <a:bodyPr/>
          <a:lstStyle/>
          <a:p>
            <a:fld id="{C55D4679-E917-4372-ABCB-7DDB3C8E1F3E}" type="datetime1">
              <a:rPr lang="fi-FI" smtClean="0"/>
              <a:t>28.10.2024</a:t>
            </a:fld>
            <a:endParaRPr lang="fi-FI" dirty="0"/>
          </a:p>
        </p:txBody>
      </p:sp>
      <p:sp>
        <p:nvSpPr>
          <p:cNvPr id="13" name="Dian numeron paikkamerkki 12">
            <a:extLst>
              <a:ext uri="{FF2B5EF4-FFF2-40B4-BE49-F238E27FC236}">
                <a16:creationId xmlns:a16="http://schemas.microsoft.com/office/drawing/2014/main" id="{7F1CED9C-8801-4500-F36E-8A83ACBEC20A}"/>
              </a:ext>
            </a:extLst>
          </p:cNvPr>
          <p:cNvSpPr>
            <a:spLocks noGrp="1"/>
          </p:cNvSpPr>
          <p:nvPr>
            <p:ph type="sldNum" sz="quarter" idx="12"/>
          </p:nvPr>
        </p:nvSpPr>
        <p:spPr/>
        <p:txBody>
          <a:bodyPr/>
          <a:lstStyle/>
          <a:p>
            <a:fld id="{57AD77BC-5D26-4B8B-97B9-F0B1AD892D50}" type="slidenum">
              <a:rPr lang="fi-FI" smtClean="0"/>
              <a:pPr/>
              <a:t>2</a:t>
            </a:fld>
            <a:endParaRPr lang="fi-FI" dirty="0"/>
          </a:p>
        </p:txBody>
      </p:sp>
    </p:spTree>
    <p:extLst>
      <p:ext uri="{BB962C8B-B14F-4D97-AF65-F5344CB8AC3E}">
        <p14:creationId xmlns:p14="http://schemas.microsoft.com/office/powerpoint/2010/main" val="17269495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C0FA823-6555-5F2C-01B2-96EBCBDBD837}"/>
              </a:ext>
            </a:extLst>
          </p:cNvPr>
          <p:cNvSpPr>
            <a:spLocks noGrp="1"/>
          </p:cNvSpPr>
          <p:nvPr>
            <p:ph type="title"/>
          </p:nvPr>
        </p:nvSpPr>
        <p:spPr/>
        <p:txBody>
          <a:bodyPr/>
          <a:lstStyle/>
          <a:p>
            <a:endParaRPr lang="fi-FI"/>
          </a:p>
        </p:txBody>
      </p:sp>
      <p:sp>
        <p:nvSpPr>
          <p:cNvPr id="3" name="Alatunnisteen paikkamerkki 2">
            <a:extLst>
              <a:ext uri="{FF2B5EF4-FFF2-40B4-BE49-F238E27FC236}">
                <a16:creationId xmlns:a16="http://schemas.microsoft.com/office/drawing/2014/main" id="{3ED60FEB-C47B-5A73-C4BA-C10279673AC6}"/>
              </a:ext>
            </a:extLst>
          </p:cNvPr>
          <p:cNvSpPr>
            <a:spLocks noGrp="1"/>
          </p:cNvSpPr>
          <p:nvPr>
            <p:ph type="ftr" sz="quarter" idx="11"/>
          </p:nvPr>
        </p:nvSpPr>
        <p:spPr/>
        <p:txBody>
          <a:bodyPr/>
          <a:lstStyle/>
          <a:p>
            <a:r>
              <a:rPr lang="fi-FI"/>
              <a:t>Etunimi Sukunimi</a:t>
            </a:r>
            <a:endParaRPr lang="fi-FI" dirty="0"/>
          </a:p>
        </p:txBody>
      </p:sp>
      <p:sp>
        <p:nvSpPr>
          <p:cNvPr id="4" name="Päivämäärän paikkamerkki 3">
            <a:extLst>
              <a:ext uri="{FF2B5EF4-FFF2-40B4-BE49-F238E27FC236}">
                <a16:creationId xmlns:a16="http://schemas.microsoft.com/office/drawing/2014/main" id="{7755F6E8-AF20-B226-B718-D9194E281AAD}"/>
              </a:ext>
            </a:extLst>
          </p:cNvPr>
          <p:cNvSpPr>
            <a:spLocks noGrp="1"/>
          </p:cNvSpPr>
          <p:nvPr>
            <p:ph type="dt" sz="half" idx="10"/>
          </p:nvPr>
        </p:nvSpPr>
        <p:spPr/>
        <p:txBody>
          <a:bodyPr/>
          <a:lstStyle/>
          <a:p>
            <a:fld id="{C55D4679-E917-4372-ABCB-7DDB3C8E1F3E}" type="datetime1">
              <a:rPr lang="fi-FI" smtClean="0"/>
              <a:t>28.10.2024</a:t>
            </a:fld>
            <a:endParaRPr lang="fi-FI" dirty="0"/>
          </a:p>
        </p:txBody>
      </p:sp>
      <p:sp>
        <p:nvSpPr>
          <p:cNvPr id="5" name="Dian numeron paikkamerkki 4">
            <a:extLst>
              <a:ext uri="{FF2B5EF4-FFF2-40B4-BE49-F238E27FC236}">
                <a16:creationId xmlns:a16="http://schemas.microsoft.com/office/drawing/2014/main" id="{E9E74C1A-7254-EB05-7BAF-8182C1D8736A}"/>
              </a:ext>
            </a:extLst>
          </p:cNvPr>
          <p:cNvSpPr>
            <a:spLocks noGrp="1"/>
          </p:cNvSpPr>
          <p:nvPr>
            <p:ph type="sldNum" sz="quarter" idx="12"/>
          </p:nvPr>
        </p:nvSpPr>
        <p:spPr/>
        <p:txBody>
          <a:bodyPr/>
          <a:lstStyle/>
          <a:p>
            <a:fld id="{57AD77BC-5D26-4B8B-97B9-F0B1AD892D50}" type="slidenum">
              <a:rPr lang="fi-FI" smtClean="0"/>
              <a:pPr/>
              <a:t>3</a:t>
            </a:fld>
            <a:endParaRPr lang="fi-FI" dirty="0"/>
          </a:p>
        </p:txBody>
      </p:sp>
    </p:spTree>
    <p:extLst>
      <p:ext uri="{BB962C8B-B14F-4D97-AF65-F5344CB8AC3E}">
        <p14:creationId xmlns:p14="http://schemas.microsoft.com/office/powerpoint/2010/main" val="20580107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4C4646E-7607-C919-DCA7-65259B37A2C7}"/>
              </a:ext>
            </a:extLst>
          </p:cNvPr>
          <p:cNvSpPr>
            <a:spLocks noGrp="1"/>
          </p:cNvSpPr>
          <p:nvPr>
            <p:ph type="title"/>
          </p:nvPr>
        </p:nvSpPr>
        <p:spPr/>
        <p:txBody>
          <a:bodyPr/>
          <a:lstStyle/>
          <a:p>
            <a:endParaRPr lang="fi-FI"/>
          </a:p>
        </p:txBody>
      </p:sp>
      <p:sp>
        <p:nvSpPr>
          <p:cNvPr id="3" name="Alatunnisteen paikkamerkki 2">
            <a:extLst>
              <a:ext uri="{FF2B5EF4-FFF2-40B4-BE49-F238E27FC236}">
                <a16:creationId xmlns:a16="http://schemas.microsoft.com/office/drawing/2014/main" id="{0961D35F-4CE0-A1D1-26C1-894E047720BD}"/>
              </a:ext>
            </a:extLst>
          </p:cNvPr>
          <p:cNvSpPr>
            <a:spLocks noGrp="1"/>
          </p:cNvSpPr>
          <p:nvPr>
            <p:ph type="ftr" sz="quarter" idx="11"/>
          </p:nvPr>
        </p:nvSpPr>
        <p:spPr/>
        <p:txBody>
          <a:bodyPr/>
          <a:lstStyle/>
          <a:p>
            <a:r>
              <a:rPr lang="fi-FI"/>
              <a:t>Etunimi Sukunimi</a:t>
            </a:r>
            <a:endParaRPr lang="fi-FI" dirty="0"/>
          </a:p>
        </p:txBody>
      </p:sp>
      <p:sp>
        <p:nvSpPr>
          <p:cNvPr id="4" name="Päivämäärän paikkamerkki 3">
            <a:extLst>
              <a:ext uri="{FF2B5EF4-FFF2-40B4-BE49-F238E27FC236}">
                <a16:creationId xmlns:a16="http://schemas.microsoft.com/office/drawing/2014/main" id="{06172F8E-927E-532B-97B2-3EA6C5559597}"/>
              </a:ext>
            </a:extLst>
          </p:cNvPr>
          <p:cNvSpPr>
            <a:spLocks noGrp="1"/>
          </p:cNvSpPr>
          <p:nvPr>
            <p:ph type="dt" sz="half" idx="10"/>
          </p:nvPr>
        </p:nvSpPr>
        <p:spPr/>
        <p:txBody>
          <a:bodyPr/>
          <a:lstStyle/>
          <a:p>
            <a:fld id="{C55D4679-E917-4372-ABCB-7DDB3C8E1F3E}" type="datetime1">
              <a:rPr lang="fi-FI" smtClean="0"/>
              <a:t>28.10.2024</a:t>
            </a:fld>
            <a:endParaRPr lang="fi-FI" dirty="0"/>
          </a:p>
        </p:txBody>
      </p:sp>
      <p:sp>
        <p:nvSpPr>
          <p:cNvPr id="5" name="Dian numeron paikkamerkki 4">
            <a:extLst>
              <a:ext uri="{FF2B5EF4-FFF2-40B4-BE49-F238E27FC236}">
                <a16:creationId xmlns:a16="http://schemas.microsoft.com/office/drawing/2014/main" id="{14675CA4-859E-2AFC-53A8-E09071B487E8}"/>
              </a:ext>
            </a:extLst>
          </p:cNvPr>
          <p:cNvSpPr>
            <a:spLocks noGrp="1"/>
          </p:cNvSpPr>
          <p:nvPr>
            <p:ph type="sldNum" sz="quarter" idx="12"/>
          </p:nvPr>
        </p:nvSpPr>
        <p:spPr/>
        <p:txBody>
          <a:bodyPr/>
          <a:lstStyle/>
          <a:p>
            <a:fld id="{57AD77BC-5D26-4B8B-97B9-F0B1AD892D50}" type="slidenum">
              <a:rPr lang="fi-FI" smtClean="0"/>
              <a:pPr/>
              <a:t>4</a:t>
            </a:fld>
            <a:endParaRPr lang="fi-FI" dirty="0"/>
          </a:p>
        </p:txBody>
      </p:sp>
    </p:spTree>
    <p:extLst>
      <p:ext uri="{BB962C8B-B14F-4D97-AF65-F5344CB8AC3E}">
        <p14:creationId xmlns:p14="http://schemas.microsoft.com/office/powerpoint/2010/main" val="25726544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6CBF29DD-B3D8-4AF6-86C8-8E34A4CBE285}"/>
              </a:ext>
            </a:extLst>
          </p:cNvPr>
          <p:cNvSpPr>
            <a:spLocks noGrp="1"/>
          </p:cNvSpPr>
          <p:nvPr>
            <p:ph type="title"/>
          </p:nvPr>
        </p:nvSpPr>
        <p:spPr/>
        <p:txBody>
          <a:bodyPr/>
          <a:lstStyle/>
          <a:p>
            <a:endParaRPr lang="fi-FI"/>
          </a:p>
        </p:txBody>
      </p:sp>
      <p:sp>
        <p:nvSpPr>
          <p:cNvPr id="3" name="Alatunnisteen paikkamerkki 2">
            <a:extLst>
              <a:ext uri="{FF2B5EF4-FFF2-40B4-BE49-F238E27FC236}">
                <a16:creationId xmlns:a16="http://schemas.microsoft.com/office/drawing/2014/main" id="{A37DB498-05F1-8A7B-BA17-685384DE2E16}"/>
              </a:ext>
            </a:extLst>
          </p:cNvPr>
          <p:cNvSpPr>
            <a:spLocks noGrp="1"/>
          </p:cNvSpPr>
          <p:nvPr>
            <p:ph type="ftr" sz="quarter" idx="11"/>
          </p:nvPr>
        </p:nvSpPr>
        <p:spPr/>
        <p:txBody>
          <a:bodyPr/>
          <a:lstStyle/>
          <a:p>
            <a:r>
              <a:rPr lang="fi-FI"/>
              <a:t>Etunimi Sukunimi</a:t>
            </a:r>
            <a:endParaRPr lang="fi-FI" dirty="0"/>
          </a:p>
        </p:txBody>
      </p:sp>
      <p:sp>
        <p:nvSpPr>
          <p:cNvPr id="4" name="Päivämäärän paikkamerkki 3">
            <a:extLst>
              <a:ext uri="{FF2B5EF4-FFF2-40B4-BE49-F238E27FC236}">
                <a16:creationId xmlns:a16="http://schemas.microsoft.com/office/drawing/2014/main" id="{382B5A31-DAA2-C921-DEB4-A9F32585DAFE}"/>
              </a:ext>
            </a:extLst>
          </p:cNvPr>
          <p:cNvSpPr>
            <a:spLocks noGrp="1"/>
          </p:cNvSpPr>
          <p:nvPr>
            <p:ph type="dt" sz="half" idx="10"/>
          </p:nvPr>
        </p:nvSpPr>
        <p:spPr/>
        <p:txBody>
          <a:bodyPr/>
          <a:lstStyle/>
          <a:p>
            <a:fld id="{C55D4679-E917-4372-ABCB-7DDB3C8E1F3E}" type="datetime1">
              <a:rPr lang="fi-FI" smtClean="0"/>
              <a:t>28.10.2024</a:t>
            </a:fld>
            <a:endParaRPr lang="fi-FI" dirty="0"/>
          </a:p>
        </p:txBody>
      </p:sp>
      <p:sp>
        <p:nvSpPr>
          <p:cNvPr id="5" name="Dian numeron paikkamerkki 4">
            <a:extLst>
              <a:ext uri="{FF2B5EF4-FFF2-40B4-BE49-F238E27FC236}">
                <a16:creationId xmlns:a16="http://schemas.microsoft.com/office/drawing/2014/main" id="{13C1893A-277C-7655-0030-5C20638B21D7}"/>
              </a:ext>
            </a:extLst>
          </p:cNvPr>
          <p:cNvSpPr>
            <a:spLocks noGrp="1"/>
          </p:cNvSpPr>
          <p:nvPr>
            <p:ph type="sldNum" sz="quarter" idx="12"/>
          </p:nvPr>
        </p:nvSpPr>
        <p:spPr/>
        <p:txBody>
          <a:bodyPr/>
          <a:lstStyle/>
          <a:p>
            <a:fld id="{57AD77BC-5D26-4B8B-97B9-F0B1AD892D50}" type="slidenum">
              <a:rPr lang="fi-FI" smtClean="0"/>
              <a:pPr/>
              <a:t>5</a:t>
            </a:fld>
            <a:endParaRPr lang="fi-FI" dirty="0"/>
          </a:p>
        </p:txBody>
      </p:sp>
    </p:spTree>
    <p:extLst>
      <p:ext uri="{BB962C8B-B14F-4D97-AF65-F5344CB8AC3E}">
        <p14:creationId xmlns:p14="http://schemas.microsoft.com/office/powerpoint/2010/main" val="24898814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1E33AD4-84E1-7F12-A15B-B19C1E7C20A3}"/>
              </a:ext>
            </a:extLst>
          </p:cNvPr>
          <p:cNvSpPr>
            <a:spLocks noGrp="1"/>
          </p:cNvSpPr>
          <p:nvPr>
            <p:ph type="title"/>
          </p:nvPr>
        </p:nvSpPr>
        <p:spPr/>
        <p:txBody>
          <a:bodyPr/>
          <a:lstStyle/>
          <a:p>
            <a:r>
              <a:rPr lang="fi-FI" dirty="0"/>
              <a:t>Asiakaspersoonat, pohja</a:t>
            </a:r>
          </a:p>
        </p:txBody>
      </p:sp>
      <p:sp>
        <p:nvSpPr>
          <p:cNvPr id="3" name="Tekstin paikkamerkki 2">
            <a:extLst>
              <a:ext uri="{FF2B5EF4-FFF2-40B4-BE49-F238E27FC236}">
                <a16:creationId xmlns:a16="http://schemas.microsoft.com/office/drawing/2014/main" id="{FC0DF021-183E-937A-588D-091E18AD36FF}"/>
              </a:ext>
            </a:extLst>
          </p:cNvPr>
          <p:cNvSpPr>
            <a:spLocks noGrp="1"/>
          </p:cNvSpPr>
          <p:nvPr>
            <p:ph type="body" sz="quarter" idx="19"/>
          </p:nvPr>
        </p:nvSpPr>
        <p:spPr/>
        <p:txBody>
          <a:bodyPr/>
          <a:lstStyle/>
          <a:p>
            <a:endParaRPr lang="fi-FI"/>
          </a:p>
        </p:txBody>
      </p:sp>
      <p:sp>
        <p:nvSpPr>
          <p:cNvPr id="4" name="Tekstin paikkamerkki 3">
            <a:extLst>
              <a:ext uri="{FF2B5EF4-FFF2-40B4-BE49-F238E27FC236}">
                <a16:creationId xmlns:a16="http://schemas.microsoft.com/office/drawing/2014/main" id="{40BD008E-2061-77DF-806B-9BBE58464ED8}"/>
              </a:ext>
            </a:extLst>
          </p:cNvPr>
          <p:cNvSpPr>
            <a:spLocks noGrp="1"/>
          </p:cNvSpPr>
          <p:nvPr>
            <p:ph type="body" sz="quarter" idx="14"/>
          </p:nvPr>
        </p:nvSpPr>
        <p:spPr/>
        <p:txBody>
          <a:bodyPr/>
          <a:lstStyle/>
          <a:p>
            <a:endParaRPr lang="fi-FI"/>
          </a:p>
        </p:txBody>
      </p:sp>
      <p:sp>
        <p:nvSpPr>
          <p:cNvPr id="5" name="Tekstin paikkamerkki 4">
            <a:extLst>
              <a:ext uri="{FF2B5EF4-FFF2-40B4-BE49-F238E27FC236}">
                <a16:creationId xmlns:a16="http://schemas.microsoft.com/office/drawing/2014/main" id="{1AFB6BA0-CFC2-3384-58AF-89AAA5E379F6}"/>
              </a:ext>
            </a:extLst>
          </p:cNvPr>
          <p:cNvSpPr>
            <a:spLocks noGrp="1"/>
          </p:cNvSpPr>
          <p:nvPr>
            <p:ph type="body" sz="quarter" idx="17"/>
          </p:nvPr>
        </p:nvSpPr>
        <p:spPr/>
        <p:txBody>
          <a:bodyPr/>
          <a:lstStyle/>
          <a:p>
            <a:endParaRPr lang="fi-FI"/>
          </a:p>
        </p:txBody>
      </p:sp>
      <p:sp>
        <p:nvSpPr>
          <p:cNvPr id="6" name="Tekstin paikkamerkki 5">
            <a:extLst>
              <a:ext uri="{FF2B5EF4-FFF2-40B4-BE49-F238E27FC236}">
                <a16:creationId xmlns:a16="http://schemas.microsoft.com/office/drawing/2014/main" id="{7D18DED1-6F7C-1CC4-E5EA-3D83413A42F5}"/>
              </a:ext>
            </a:extLst>
          </p:cNvPr>
          <p:cNvSpPr>
            <a:spLocks noGrp="1"/>
          </p:cNvSpPr>
          <p:nvPr>
            <p:ph type="body" sz="quarter" idx="20"/>
          </p:nvPr>
        </p:nvSpPr>
        <p:spPr/>
        <p:txBody>
          <a:bodyPr/>
          <a:lstStyle/>
          <a:p>
            <a:endParaRPr lang="fi-FI"/>
          </a:p>
        </p:txBody>
      </p:sp>
      <p:sp>
        <p:nvSpPr>
          <p:cNvPr id="7" name="Tekstin paikkamerkki 6">
            <a:extLst>
              <a:ext uri="{FF2B5EF4-FFF2-40B4-BE49-F238E27FC236}">
                <a16:creationId xmlns:a16="http://schemas.microsoft.com/office/drawing/2014/main" id="{F4D7E637-41D2-D5AD-2C88-C8197CE755D8}"/>
              </a:ext>
            </a:extLst>
          </p:cNvPr>
          <p:cNvSpPr>
            <a:spLocks noGrp="1"/>
          </p:cNvSpPr>
          <p:nvPr>
            <p:ph type="body" sz="quarter" idx="18"/>
          </p:nvPr>
        </p:nvSpPr>
        <p:spPr/>
        <p:txBody>
          <a:bodyPr/>
          <a:lstStyle/>
          <a:p>
            <a:endParaRPr lang="fi-FI"/>
          </a:p>
        </p:txBody>
      </p:sp>
      <p:sp>
        <p:nvSpPr>
          <p:cNvPr id="8" name="Tekstin paikkamerkki 7">
            <a:extLst>
              <a:ext uri="{FF2B5EF4-FFF2-40B4-BE49-F238E27FC236}">
                <a16:creationId xmlns:a16="http://schemas.microsoft.com/office/drawing/2014/main" id="{55172058-64E8-E2D4-C5C7-824F4DFC3C61}"/>
              </a:ext>
            </a:extLst>
          </p:cNvPr>
          <p:cNvSpPr>
            <a:spLocks noGrp="1"/>
          </p:cNvSpPr>
          <p:nvPr>
            <p:ph type="body" sz="quarter" idx="21"/>
          </p:nvPr>
        </p:nvSpPr>
        <p:spPr/>
        <p:txBody>
          <a:bodyPr/>
          <a:lstStyle/>
          <a:p>
            <a:endParaRPr lang="fi-FI"/>
          </a:p>
        </p:txBody>
      </p:sp>
      <p:sp>
        <p:nvSpPr>
          <p:cNvPr id="9" name="Tekstin paikkamerkki 8">
            <a:extLst>
              <a:ext uri="{FF2B5EF4-FFF2-40B4-BE49-F238E27FC236}">
                <a16:creationId xmlns:a16="http://schemas.microsoft.com/office/drawing/2014/main" id="{473CDF44-9045-2C51-FB03-DB6C51A0E4C2}"/>
              </a:ext>
            </a:extLst>
          </p:cNvPr>
          <p:cNvSpPr>
            <a:spLocks noGrp="1"/>
          </p:cNvSpPr>
          <p:nvPr>
            <p:ph type="body" sz="quarter" idx="22"/>
          </p:nvPr>
        </p:nvSpPr>
        <p:spPr/>
        <p:txBody>
          <a:bodyPr/>
          <a:lstStyle/>
          <a:p>
            <a:endParaRPr lang="fi-FI"/>
          </a:p>
        </p:txBody>
      </p:sp>
      <p:sp>
        <p:nvSpPr>
          <p:cNvPr id="10" name="Tekstin paikkamerkki 9">
            <a:extLst>
              <a:ext uri="{FF2B5EF4-FFF2-40B4-BE49-F238E27FC236}">
                <a16:creationId xmlns:a16="http://schemas.microsoft.com/office/drawing/2014/main" id="{61B05D97-1B47-226A-41D8-550C8AFBE3BF}"/>
              </a:ext>
            </a:extLst>
          </p:cNvPr>
          <p:cNvSpPr>
            <a:spLocks noGrp="1"/>
          </p:cNvSpPr>
          <p:nvPr>
            <p:ph type="body" sz="quarter" idx="15"/>
          </p:nvPr>
        </p:nvSpPr>
        <p:spPr/>
        <p:txBody>
          <a:bodyPr/>
          <a:lstStyle/>
          <a:p>
            <a:endParaRPr lang="fi-FI"/>
          </a:p>
        </p:txBody>
      </p:sp>
      <p:sp>
        <p:nvSpPr>
          <p:cNvPr id="11" name="Tekstin paikkamerkki 10">
            <a:extLst>
              <a:ext uri="{FF2B5EF4-FFF2-40B4-BE49-F238E27FC236}">
                <a16:creationId xmlns:a16="http://schemas.microsoft.com/office/drawing/2014/main" id="{C0AC3086-98B6-BC7C-CB05-F00B98A90278}"/>
              </a:ext>
            </a:extLst>
          </p:cNvPr>
          <p:cNvSpPr>
            <a:spLocks noGrp="1"/>
          </p:cNvSpPr>
          <p:nvPr>
            <p:ph type="body" sz="quarter" idx="16"/>
          </p:nvPr>
        </p:nvSpPr>
        <p:spPr/>
        <p:txBody>
          <a:bodyPr/>
          <a:lstStyle/>
          <a:p>
            <a:endParaRPr lang="fi-FI"/>
          </a:p>
        </p:txBody>
      </p:sp>
      <p:sp>
        <p:nvSpPr>
          <p:cNvPr id="12" name="Tekstin paikkamerkki 11">
            <a:extLst>
              <a:ext uri="{FF2B5EF4-FFF2-40B4-BE49-F238E27FC236}">
                <a16:creationId xmlns:a16="http://schemas.microsoft.com/office/drawing/2014/main" id="{DC146E3C-A64C-E943-3C85-00FED7541313}"/>
              </a:ext>
            </a:extLst>
          </p:cNvPr>
          <p:cNvSpPr>
            <a:spLocks noGrp="1"/>
          </p:cNvSpPr>
          <p:nvPr>
            <p:ph type="body" sz="quarter" idx="23"/>
          </p:nvPr>
        </p:nvSpPr>
        <p:spPr/>
        <p:txBody>
          <a:bodyPr/>
          <a:lstStyle/>
          <a:p>
            <a:endParaRPr lang="fi-FI"/>
          </a:p>
        </p:txBody>
      </p:sp>
      <p:sp>
        <p:nvSpPr>
          <p:cNvPr id="13" name="Tekstin paikkamerkki 12">
            <a:extLst>
              <a:ext uri="{FF2B5EF4-FFF2-40B4-BE49-F238E27FC236}">
                <a16:creationId xmlns:a16="http://schemas.microsoft.com/office/drawing/2014/main" id="{8367F720-F7ED-DF4F-CA8C-30FFF1CB62EC}"/>
              </a:ext>
            </a:extLst>
          </p:cNvPr>
          <p:cNvSpPr>
            <a:spLocks noGrp="1"/>
          </p:cNvSpPr>
          <p:nvPr>
            <p:ph type="body" sz="quarter" idx="24"/>
          </p:nvPr>
        </p:nvSpPr>
        <p:spPr/>
        <p:txBody>
          <a:bodyPr/>
          <a:lstStyle/>
          <a:p>
            <a:endParaRPr lang="fi-FI"/>
          </a:p>
        </p:txBody>
      </p:sp>
      <p:sp>
        <p:nvSpPr>
          <p:cNvPr id="14" name="Alatunnisteen paikkamerkki 13">
            <a:extLst>
              <a:ext uri="{FF2B5EF4-FFF2-40B4-BE49-F238E27FC236}">
                <a16:creationId xmlns:a16="http://schemas.microsoft.com/office/drawing/2014/main" id="{230082A1-60B8-CDA6-C719-3938F1D710E5}"/>
              </a:ext>
            </a:extLst>
          </p:cNvPr>
          <p:cNvSpPr>
            <a:spLocks noGrp="1"/>
          </p:cNvSpPr>
          <p:nvPr>
            <p:ph type="ftr" sz="quarter" idx="11"/>
          </p:nvPr>
        </p:nvSpPr>
        <p:spPr/>
        <p:txBody>
          <a:bodyPr/>
          <a:lstStyle/>
          <a:p>
            <a:r>
              <a:rPr lang="fi-FI"/>
              <a:t>Etunimi Sukunimi</a:t>
            </a:r>
            <a:endParaRPr lang="fi-FI" dirty="0"/>
          </a:p>
        </p:txBody>
      </p:sp>
      <p:sp>
        <p:nvSpPr>
          <p:cNvPr id="15" name="Päivämäärän paikkamerkki 14">
            <a:extLst>
              <a:ext uri="{FF2B5EF4-FFF2-40B4-BE49-F238E27FC236}">
                <a16:creationId xmlns:a16="http://schemas.microsoft.com/office/drawing/2014/main" id="{421A34EF-8476-A521-CA82-673B8BB15874}"/>
              </a:ext>
            </a:extLst>
          </p:cNvPr>
          <p:cNvSpPr>
            <a:spLocks noGrp="1"/>
          </p:cNvSpPr>
          <p:nvPr>
            <p:ph type="dt" sz="half" idx="10"/>
          </p:nvPr>
        </p:nvSpPr>
        <p:spPr/>
        <p:txBody>
          <a:bodyPr/>
          <a:lstStyle/>
          <a:p>
            <a:fld id="{C55D4679-E917-4372-ABCB-7DDB3C8E1F3E}" type="datetime1">
              <a:rPr lang="fi-FI" smtClean="0"/>
              <a:t>28.10.2024</a:t>
            </a:fld>
            <a:endParaRPr lang="fi-FI" dirty="0"/>
          </a:p>
        </p:txBody>
      </p:sp>
      <p:sp>
        <p:nvSpPr>
          <p:cNvPr id="16" name="Dian numeron paikkamerkki 15">
            <a:extLst>
              <a:ext uri="{FF2B5EF4-FFF2-40B4-BE49-F238E27FC236}">
                <a16:creationId xmlns:a16="http://schemas.microsoft.com/office/drawing/2014/main" id="{9CE2AD02-DCD8-CD20-9387-B7E1ABB9AED3}"/>
              </a:ext>
            </a:extLst>
          </p:cNvPr>
          <p:cNvSpPr>
            <a:spLocks noGrp="1"/>
          </p:cNvSpPr>
          <p:nvPr>
            <p:ph type="sldNum" sz="quarter" idx="12"/>
          </p:nvPr>
        </p:nvSpPr>
        <p:spPr/>
        <p:txBody>
          <a:bodyPr/>
          <a:lstStyle/>
          <a:p>
            <a:fld id="{57AD77BC-5D26-4B8B-97B9-F0B1AD892D50}" type="slidenum">
              <a:rPr lang="fi-FI" smtClean="0"/>
              <a:pPr/>
              <a:t>6</a:t>
            </a:fld>
            <a:endParaRPr lang="fi-FI" dirty="0"/>
          </a:p>
        </p:txBody>
      </p:sp>
    </p:spTree>
    <p:extLst>
      <p:ext uri="{BB962C8B-B14F-4D97-AF65-F5344CB8AC3E}">
        <p14:creationId xmlns:p14="http://schemas.microsoft.com/office/powerpoint/2010/main" val="35872915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924BE38-6BB4-06DA-55AA-4E0602D2BE89}"/>
              </a:ext>
            </a:extLst>
          </p:cNvPr>
          <p:cNvSpPr>
            <a:spLocks noGrp="1"/>
          </p:cNvSpPr>
          <p:nvPr>
            <p:ph type="title"/>
          </p:nvPr>
        </p:nvSpPr>
        <p:spPr/>
        <p:txBody>
          <a:bodyPr/>
          <a:lstStyle/>
          <a:p>
            <a:r>
              <a:rPr lang="fi-FI" dirty="0"/>
              <a:t>Signaalit</a:t>
            </a:r>
          </a:p>
        </p:txBody>
      </p:sp>
      <p:sp>
        <p:nvSpPr>
          <p:cNvPr id="3" name="Alatunnisteen paikkamerkki 2">
            <a:extLst>
              <a:ext uri="{FF2B5EF4-FFF2-40B4-BE49-F238E27FC236}">
                <a16:creationId xmlns:a16="http://schemas.microsoft.com/office/drawing/2014/main" id="{4A76D091-33F5-862B-40B0-5182762D86AC}"/>
              </a:ext>
            </a:extLst>
          </p:cNvPr>
          <p:cNvSpPr>
            <a:spLocks noGrp="1"/>
          </p:cNvSpPr>
          <p:nvPr>
            <p:ph type="ftr" sz="quarter" idx="11"/>
          </p:nvPr>
        </p:nvSpPr>
        <p:spPr/>
        <p:txBody>
          <a:bodyPr/>
          <a:lstStyle/>
          <a:p>
            <a:r>
              <a:rPr lang="fi-FI"/>
              <a:t>Etunimi Sukunimi</a:t>
            </a:r>
            <a:endParaRPr lang="fi-FI" dirty="0"/>
          </a:p>
        </p:txBody>
      </p:sp>
      <p:sp>
        <p:nvSpPr>
          <p:cNvPr id="4" name="Päivämäärän paikkamerkki 3">
            <a:extLst>
              <a:ext uri="{FF2B5EF4-FFF2-40B4-BE49-F238E27FC236}">
                <a16:creationId xmlns:a16="http://schemas.microsoft.com/office/drawing/2014/main" id="{24FACC5E-B503-A8BF-3BAB-845AC0B244E6}"/>
              </a:ext>
            </a:extLst>
          </p:cNvPr>
          <p:cNvSpPr>
            <a:spLocks noGrp="1"/>
          </p:cNvSpPr>
          <p:nvPr>
            <p:ph type="dt" sz="half" idx="10"/>
          </p:nvPr>
        </p:nvSpPr>
        <p:spPr/>
        <p:txBody>
          <a:bodyPr/>
          <a:lstStyle/>
          <a:p>
            <a:fld id="{C55D4679-E917-4372-ABCB-7DDB3C8E1F3E}" type="datetime1">
              <a:rPr lang="fi-FI" smtClean="0"/>
              <a:t>28.10.2024</a:t>
            </a:fld>
            <a:endParaRPr lang="fi-FI" dirty="0"/>
          </a:p>
        </p:txBody>
      </p:sp>
      <p:sp>
        <p:nvSpPr>
          <p:cNvPr id="5" name="Dian numeron paikkamerkki 4">
            <a:extLst>
              <a:ext uri="{FF2B5EF4-FFF2-40B4-BE49-F238E27FC236}">
                <a16:creationId xmlns:a16="http://schemas.microsoft.com/office/drawing/2014/main" id="{19080CC2-B894-D35F-AB22-342346649DBF}"/>
              </a:ext>
            </a:extLst>
          </p:cNvPr>
          <p:cNvSpPr>
            <a:spLocks noGrp="1"/>
          </p:cNvSpPr>
          <p:nvPr>
            <p:ph type="sldNum" sz="quarter" idx="12"/>
          </p:nvPr>
        </p:nvSpPr>
        <p:spPr/>
        <p:txBody>
          <a:bodyPr/>
          <a:lstStyle/>
          <a:p>
            <a:fld id="{57AD77BC-5D26-4B8B-97B9-F0B1AD892D50}" type="slidenum">
              <a:rPr lang="fi-FI" smtClean="0"/>
              <a:pPr/>
              <a:t>7</a:t>
            </a:fld>
            <a:endParaRPr lang="fi-FI" dirty="0"/>
          </a:p>
        </p:txBody>
      </p:sp>
    </p:spTree>
    <p:extLst>
      <p:ext uri="{BB962C8B-B14F-4D97-AF65-F5344CB8AC3E}">
        <p14:creationId xmlns:p14="http://schemas.microsoft.com/office/powerpoint/2010/main" val="20587189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704E3B5-1F8B-3805-25D1-8AE30DBD8778}"/>
              </a:ext>
            </a:extLst>
          </p:cNvPr>
          <p:cNvSpPr>
            <a:spLocks noGrp="1"/>
          </p:cNvSpPr>
          <p:nvPr>
            <p:ph type="title"/>
          </p:nvPr>
        </p:nvSpPr>
        <p:spPr/>
        <p:txBody>
          <a:bodyPr/>
          <a:lstStyle/>
          <a:p>
            <a:r>
              <a:rPr lang="fi-FI" dirty="0"/>
              <a:t>Signaalit, pohja</a:t>
            </a:r>
          </a:p>
        </p:txBody>
      </p:sp>
      <p:sp>
        <p:nvSpPr>
          <p:cNvPr id="3" name="Tekstin paikkamerkki 2">
            <a:extLst>
              <a:ext uri="{FF2B5EF4-FFF2-40B4-BE49-F238E27FC236}">
                <a16:creationId xmlns:a16="http://schemas.microsoft.com/office/drawing/2014/main" id="{E5864F15-264A-40C7-3754-1373F542D1BD}"/>
              </a:ext>
            </a:extLst>
          </p:cNvPr>
          <p:cNvSpPr>
            <a:spLocks noGrp="1"/>
          </p:cNvSpPr>
          <p:nvPr>
            <p:ph type="body" sz="quarter" idx="13"/>
          </p:nvPr>
        </p:nvSpPr>
        <p:spPr/>
        <p:txBody>
          <a:bodyPr/>
          <a:lstStyle/>
          <a:p>
            <a:endParaRPr lang="fi-FI"/>
          </a:p>
        </p:txBody>
      </p:sp>
      <p:sp>
        <p:nvSpPr>
          <p:cNvPr id="4" name="Tekstin paikkamerkki 3">
            <a:extLst>
              <a:ext uri="{FF2B5EF4-FFF2-40B4-BE49-F238E27FC236}">
                <a16:creationId xmlns:a16="http://schemas.microsoft.com/office/drawing/2014/main" id="{E5DC705B-8441-FA34-191A-270C80633175}"/>
              </a:ext>
            </a:extLst>
          </p:cNvPr>
          <p:cNvSpPr>
            <a:spLocks noGrp="1"/>
          </p:cNvSpPr>
          <p:nvPr>
            <p:ph type="body" sz="quarter" idx="14"/>
          </p:nvPr>
        </p:nvSpPr>
        <p:spPr/>
        <p:txBody>
          <a:bodyPr/>
          <a:lstStyle/>
          <a:p>
            <a:endParaRPr lang="fi-FI"/>
          </a:p>
        </p:txBody>
      </p:sp>
      <p:sp>
        <p:nvSpPr>
          <p:cNvPr id="5" name="Tekstin paikkamerkki 4">
            <a:extLst>
              <a:ext uri="{FF2B5EF4-FFF2-40B4-BE49-F238E27FC236}">
                <a16:creationId xmlns:a16="http://schemas.microsoft.com/office/drawing/2014/main" id="{4E639213-0493-B1F2-7B50-8D0EE80F79AB}"/>
              </a:ext>
            </a:extLst>
          </p:cNvPr>
          <p:cNvSpPr>
            <a:spLocks noGrp="1"/>
          </p:cNvSpPr>
          <p:nvPr>
            <p:ph type="body" sz="quarter" idx="15"/>
          </p:nvPr>
        </p:nvSpPr>
        <p:spPr/>
        <p:txBody>
          <a:bodyPr/>
          <a:lstStyle/>
          <a:p>
            <a:endParaRPr lang="fi-FI"/>
          </a:p>
        </p:txBody>
      </p:sp>
      <p:sp>
        <p:nvSpPr>
          <p:cNvPr id="6" name="Tekstin paikkamerkki 5">
            <a:extLst>
              <a:ext uri="{FF2B5EF4-FFF2-40B4-BE49-F238E27FC236}">
                <a16:creationId xmlns:a16="http://schemas.microsoft.com/office/drawing/2014/main" id="{FD0DD606-1C59-7BAA-DB95-F8191FBEB694}"/>
              </a:ext>
            </a:extLst>
          </p:cNvPr>
          <p:cNvSpPr>
            <a:spLocks noGrp="1"/>
          </p:cNvSpPr>
          <p:nvPr>
            <p:ph type="body" sz="quarter" idx="16"/>
          </p:nvPr>
        </p:nvSpPr>
        <p:spPr/>
        <p:txBody>
          <a:bodyPr/>
          <a:lstStyle/>
          <a:p>
            <a:endParaRPr lang="fi-FI"/>
          </a:p>
        </p:txBody>
      </p:sp>
      <p:sp>
        <p:nvSpPr>
          <p:cNvPr id="7" name="Alatunnisteen paikkamerkki 6">
            <a:extLst>
              <a:ext uri="{FF2B5EF4-FFF2-40B4-BE49-F238E27FC236}">
                <a16:creationId xmlns:a16="http://schemas.microsoft.com/office/drawing/2014/main" id="{43AA69FB-4C25-A6E9-500E-40C9E4F217FC}"/>
              </a:ext>
            </a:extLst>
          </p:cNvPr>
          <p:cNvSpPr>
            <a:spLocks noGrp="1"/>
          </p:cNvSpPr>
          <p:nvPr>
            <p:ph type="ftr" sz="quarter" idx="11"/>
          </p:nvPr>
        </p:nvSpPr>
        <p:spPr/>
        <p:txBody>
          <a:bodyPr/>
          <a:lstStyle/>
          <a:p>
            <a:r>
              <a:rPr lang="fi-FI"/>
              <a:t>Etunimi Sukunimi</a:t>
            </a:r>
            <a:endParaRPr lang="fi-FI" dirty="0"/>
          </a:p>
        </p:txBody>
      </p:sp>
      <p:sp>
        <p:nvSpPr>
          <p:cNvPr id="8" name="Päivämäärän paikkamerkki 7">
            <a:extLst>
              <a:ext uri="{FF2B5EF4-FFF2-40B4-BE49-F238E27FC236}">
                <a16:creationId xmlns:a16="http://schemas.microsoft.com/office/drawing/2014/main" id="{754F454A-7A9B-65C6-A4E2-E9A9A8C541BC}"/>
              </a:ext>
            </a:extLst>
          </p:cNvPr>
          <p:cNvSpPr>
            <a:spLocks noGrp="1"/>
          </p:cNvSpPr>
          <p:nvPr>
            <p:ph type="dt" sz="half" idx="10"/>
          </p:nvPr>
        </p:nvSpPr>
        <p:spPr/>
        <p:txBody>
          <a:bodyPr/>
          <a:lstStyle/>
          <a:p>
            <a:fld id="{C55D4679-E917-4372-ABCB-7DDB3C8E1F3E}" type="datetime1">
              <a:rPr lang="fi-FI" smtClean="0"/>
              <a:t>28.10.2024</a:t>
            </a:fld>
            <a:endParaRPr lang="fi-FI" dirty="0"/>
          </a:p>
        </p:txBody>
      </p:sp>
      <p:sp>
        <p:nvSpPr>
          <p:cNvPr id="9" name="Dian numeron paikkamerkki 8">
            <a:extLst>
              <a:ext uri="{FF2B5EF4-FFF2-40B4-BE49-F238E27FC236}">
                <a16:creationId xmlns:a16="http://schemas.microsoft.com/office/drawing/2014/main" id="{46F4D9A8-063D-FE31-6C5D-EAFCBC845BB4}"/>
              </a:ext>
            </a:extLst>
          </p:cNvPr>
          <p:cNvSpPr>
            <a:spLocks noGrp="1"/>
          </p:cNvSpPr>
          <p:nvPr>
            <p:ph type="sldNum" sz="quarter" idx="12"/>
          </p:nvPr>
        </p:nvSpPr>
        <p:spPr/>
        <p:txBody>
          <a:bodyPr/>
          <a:lstStyle/>
          <a:p>
            <a:fld id="{57AD77BC-5D26-4B8B-97B9-F0B1AD892D50}" type="slidenum">
              <a:rPr lang="fi-FI" smtClean="0"/>
              <a:pPr/>
              <a:t>8</a:t>
            </a:fld>
            <a:endParaRPr lang="fi-FI" dirty="0"/>
          </a:p>
        </p:txBody>
      </p:sp>
    </p:spTree>
    <p:extLst>
      <p:ext uri="{BB962C8B-B14F-4D97-AF65-F5344CB8AC3E}">
        <p14:creationId xmlns:p14="http://schemas.microsoft.com/office/powerpoint/2010/main" val="38782278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tsikko 9">
            <a:extLst>
              <a:ext uri="{FF2B5EF4-FFF2-40B4-BE49-F238E27FC236}">
                <a16:creationId xmlns:a16="http://schemas.microsoft.com/office/drawing/2014/main" id="{A3BFCAAA-FA12-B83A-4057-9079C81A5986}"/>
              </a:ext>
            </a:extLst>
          </p:cNvPr>
          <p:cNvSpPr>
            <a:spLocks noGrp="1"/>
          </p:cNvSpPr>
          <p:nvPr>
            <p:ph type="title"/>
          </p:nvPr>
        </p:nvSpPr>
        <p:spPr/>
        <p:txBody>
          <a:bodyPr/>
          <a:lstStyle/>
          <a:p>
            <a:r>
              <a:rPr lang="fi-FI" dirty="0"/>
              <a:t>Arvolupaukset, pohja</a:t>
            </a:r>
          </a:p>
        </p:txBody>
      </p:sp>
      <p:sp>
        <p:nvSpPr>
          <p:cNvPr id="11" name="Tekstin paikkamerkki 10">
            <a:extLst>
              <a:ext uri="{FF2B5EF4-FFF2-40B4-BE49-F238E27FC236}">
                <a16:creationId xmlns:a16="http://schemas.microsoft.com/office/drawing/2014/main" id="{900CDAA1-09A7-AFEF-5CE1-51F1204C1D06}"/>
              </a:ext>
            </a:extLst>
          </p:cNvPr>
          <p:cNvSpPr>
            <a:spLocks noGrp="1"/>
          </p:cNvSpPr>
          <p:nvPr>
            <p:ph type="body" sz="quarter" idx="13"/>
          </p:nvPr>
        </p:nvSpPr>
        <p:spPr/>
        <p:txBody>
          <a:bodyPr/>
          <a:lstStyle/>
          <a:p>
            <a:endParaRPr lang="fi-FI"/>
          </a:p>
        </p:txBody>
      </p:sp>
      <p:sp>
        <p:nvSpPr>
          <p:cNvPr id="12" name="Tekstin paikkamerkki 11">
            <a:extLst>
              <a:ext uri="{FF2B5EF4-FFF2-40B4-BE49-F238E27FC236}">
                <a16:creationId xmlns:a16="http://schemas.microsoft.com/office/drawing/2014/main" id="{2A1A45C2-CE47-97D0-3687-70A2E13C1B08}"/>
              </a:ext>
            </a:extLst>
          </p:cNvPr>
          <p:cNvSpPr>
            <a:spLocks noGrp="1"/>
          </p:cNvSpPr>
          <p:nvPr>
            <p:ph type="body" sz="quarter" idx="14"/>
          </p:nvPr>
        </p:nvSpPr>
        <p:spPr/>
        <p:txBody>
          <a:bodyPr/>
          <a:lstStyle/>
          <a:p>
            <a:endParaRPr lang="fi-FI"/>
          </a:p>
        </p:txBody>
      </p:sp>
      <p:sp>
        <p:nvSpPr>
          <p:cNvPr id="13" name="Tekstin paikkamerkki 12">
            <a:extLst>
              <a:ext uri="{FF2B5EF4-FFF2-40B4-BE49-F238E27FC236}">
                <a16:creationId xmlns:a16="http://schemas.microsoft.com/office/drawing/2014/main" id="{0815A1FD-5222-6629-F62F-EB2F3468F959}"/>
              </a:ext>
            </a:extLst>
          </p:cNvPr>
          <p:cNvSpPr>
            <a:spLocks noGrp="1"/>
          </p:cNvSpPr>
          <p:nvPr>
            <p:ph type="body" sz="quarter" idx="15"/>
          </p:nvPr>
        </p:nvSpPr>
        <p:spPr/>
        <p:txBody>
          <a:bodyPr/>
          <a:lstStyle/>
          <a:p>
            <a:endParaRPr lang="fi-FI"/>
          </a:p>
        </p:txBody>
      </p:sp>
      <p:sp>
        <p:nvSpPr>
          <p:cNvPr id="14" name="Tekstin paikkamerkki 13">
            <a:extLst>
              <a:ext uri="{FF2B5EF4-FFF2-40B4-BE49-F238E27FC236}">
                <a16:creationId xmlns:a16="http://schemas.microsoft.com/office/drawing/2014/main" id="{A574C73C-C7FB-7090-5BEB-55C473F95154}"/>
              </a:ext>
            </a:extLst>
          </p:cNvPr>
          <p:cNvSpPr>
            <a:spLocks noGrp="1"/>
          </p:cNvSpPr>
          <p:nvPr>
            <p:ph type="body" sz="quarter" idx="16"/>
          </p:nvPr>
        </p:nvSpPr>
        <p:spPr/>
        <p:txBody>
          <a:bodyPr/>
          <a:lstStyle/>
          <a:p>
            <a:endParaRPr lang="fi-FI"/>
          </a:p>
        </p:txBody>
      </p:sp>
      <p:sp>
        <p:nvSpPr>
          <p:cNvPr id="7" name="Alatunnisteen paikkamerkki 6">
            <a:extLst>
              <a:ext uri="{FF2B5EF4-FFF2-40B4-BE49-F238E27FC236}">
                <a16:creationId xmlns:a16="http://schemas.microsoft.com/office/drawing/2014/main" id="{B94FE076-EB0A-33AF-D455-8F95D43C4BE8}"/>
              </a:ext>
            </a:extLst>
          </p:cNvPr>
          <p:cNvSpPr>
            <a:spLocks noGrp="1"/>
          </p:cNvSpPr>
          <p:nvPr>
            <p:ph type="ftr" sz="quarter" idx="11"/>
          </p:nvPr>
        </p:nvSpPr>
        <p:spPr/>
        <p:txBody>
          <a:bodyPr/>
          <a:lstStyle/>
          <a:p>
            <a:r>
              <a:rPr lang="fi-FI"/>
              <a:t>Etunimi Sukunimi</a:t>
            </a:r>
            <a:endParaRPr lang="fi-FI" dirty="0"/>
          </a:p>
        </p:txBody>
      </p:sp>
      <p:sp>
        <p:nvSpPr>
          <p:cNvPr id="8" name="Päivämäärän paikkamerkki 7">
            <a:extLst>
              <a:ext uri="{FF2B5EF4-FFF2-40B4-BE49-F238E27FC236}">
                <a16:creationId xmlns:a16="http://schemas.microsoft.com/office/drawing/2014/main" id="{1B515D45-EB8E-36FE-EF29-702B95E09F92}"/>
              </a:ext>
            </a:extLst>
          </p:cNvPr>
          <p:cNvSpPr>
            <a:spLocks noGrp="1"/>
          </p:cNvSpPr>
          <p:nvPr>
            <p:ph type="dt" sz="half" idx="10"/>
          </p:nvPr>
        </p:nvSpPr>
        <p:spPr/>
        <p:txBody>
          <a:bodyPr/>
          <a:lstStyle/>
          <a:p>
            <a:fld id="{C55D4679-E917-4372-ABCB-7DDB3C8E1F3E}" type="datetime1">
              <a:rPr lang="fi-FI" smtClean="0"/>
              <a:t>28.10.2024</a:t>
            </a:fld>
            <a:endParaRPr lang="fi-FI" dirty="0"/>
          </a:p>
        </p:txBody>
      </p:sp>
      <p:sp>
        <p:nvSpPr>
          <p:cNvPr id="9" name="Dian numeron paikkamerkki 8">
            <a:extLst>
              <a:ext uri="{FF2B5EF4-FFF2-40B4-BE49-F238E27FC236}">
                <a16:creationId xmlns:a16="http://schemas.microsoft.com/office/drawing/2014/main" id="{1BB8DEFB-9FD8-792E-4823-0EFDEB30676D}"/>
              </a:ext>
            </a:extLst>
          </p:cNvPr>
          <p:cNvSpPr>
            <a:spLocks noGrp="1"/>
          </p:cNvSpPr>
          <p:nvPr>
            <p:ph type="sldNum" sz="quarter" idx="12"/>
          </p:nvPr>
        </p:nvSpPr>
        <p:spPr/>
        <p:txBody>
          <a:bodyPr/>
          <a:lstStyle/>
          <a:p>
            <a:fld id="{57AD77BC-5D26-4B8B-97B9-F0B1AD892D50}" type="slidenum">
              <a:rPr lang="fi-FI" smtClean="0"/>
              <a:pPr/>
              <a:t>9</a:t>
            </a:fld>
            <a:endParaRPr lang="fi-FI" dirty="0"/>
          </a:p>
        </p:txBody>
      </p:sp>
    </p:spTree>
    <p:extLst>
      <p:ext uri="{BB962C8B-B14F-4D97-AF65-F5344CB8AC3E}">
        <p14:creationId xmlns:p14="http://schemas.microsoft.com/office/powerpoint/2010/main" val="3737941344"/>
      </p:ext>
    </p:extLst>
  </p:cSld>
  <p:clrMapOvr>
    <a:masterClrMapping/>
  </p:clrMapOvr>
</p:sld>
</file>

<file path=ppt/theme/theme1.xml><?xml version="1.0" encoding="utf-8"?>
<a:theme xmlns:a="http://schemas.openxmlformats.org/drawingml/2006/main" name="Keha esityspohja">
  <a:themeElements>
    <a:clrScheme name="Keha 2024">
      <a:dk1>
        <a:sysClr val="windowText" lastClr="000000"/>
      </a:dk1>
      <a:lt1>
        <a:sysClr val="window" lastClr="FFFFFF"/>
      </a:lt1>
      <a:dk2>
        <a:srgbClr val="0E2841"/>
      </a:dk2>
      <a:lt2>
        <a:srgbClr val="E8E8E8"/>
      </a:lt2>
      <a:accent1>
        <a:srgbClr val="222784"/>
      </a:accent1>
      <a:accent2>
        <a:srgbClr val="6A943E"/>
      </a:accent2>
      <a:accent3>
        <a:srgbClr val="F66401"/>
      </a:accent3>
      <a:accent4>
        <a:srgbClr val="444AC0"/>
      </a:accent4>
      <a:accent5>
        <a:srgbClr val="F4F4F9"/>
      </a:accent5>
      <a:accent6>
        <a:srgbClr val="000000"/>
      </a:accent6>
      <a:hlink>
        <a:srgbClr val="467886"/>
      </a:hlink>
      <a:folHlink>
        <a:srgbClr val="96607D"/>
      </a:folHlink>
    </a:clrScheme>
    <a:fontScheme name="Keha 2024">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KEHA_TYM-visut_1024" id="{14BDF56A-DFAB-AA43-A735-09BE87EC2CF9}" vid="{EE95E22F-2202-B84E-89C7-FF89DEADE29C}"/>
    </a:ext>
  </a:extLst>
</a:theme>
</file>

<file path=ppt/theme/theme2.xml><?xml version="1.0" encoding="utf-8"?>
<a:theme xmlns:a="http://schemas.openxmlformats.org/drawingml/2006/main" name="Office-te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ha41659fa04643d0ac27d4c98155f03c xmlns="a90a8554-5475-4609-9feb-2f024996965b">
      <Terms xmlns="http://schemas.microsoft.com/office/infopath/2007/PartnerControls"/>
    </ha41659fa04643d0ac27d4c98155f03c>
    <Dokumentin_x0020_tila xmlns="a90a8554-5475-4609-9feb-2f024996965b" xsi:nil="true"/>
    <Diaarinumero xmlns="a90a8554-5475-4609-9feb-2f024996965b" xsi:nil="true"/>
    <Dokumenttityyppi xmlns="a90a8554-5475-4609-9feb-2f024996965b" xsi:nil="true"/>
    <TaxCatchAll xmlns="a90a8554-5475-4609-9feb-2f024996965b" xsi:nil="true"/>
    <KEHALaatija xmlns="a90a8554-5475-4609-9feb-2f024996965b" xsi:nil="true"/>
    <h5218b789dcc4879ac7e2471126f729c xmlns="a90a8554-5475-4609-9feb-2f024996965b">
      <Terms xmlns="http://schemas.microsoft.com/office/infopath/2007/PartnerControls"/>
    </h5218b789dcc4879ac7e2471126f729c>
    <ic4bbedd957942e9b7ae9016b7d801af xmlns="a90a8554-5475-4609-9feb-2f024996965b">
      <Terms xmlns="http://schemas.microsoft.com/office/infopath/2007/PartnerControls"/>
    </ic4bbedd957942e9b7ae9016b7d801af>
    <Päiväys xmlns="a90a8554-5475-4609-9feb-2f024996965b" xsi:nil="true"/>
    <Projekti xmlns="a90a8554-5475-4609-9feb-2f024996965b" xsi:nil="true"/>
    <cdf3ae8bf76741b5a3048f7f7f6eee61 xmlns="a90a8554-5475-4609-9feb-2f024996965b">
      <Terms xmlns="http://schemas.microsoft.com/office/infopath/2007/PartnerControls"/>
    </cdf3ae8bf76741b5a3048f7f7f6eee61>
    <Lisatieto xmlns="a90a8554-5475-4609-9feb-2f024996965b"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mso-contentType ?>
<SharedContentType xmlns="Microsoft.SharePoint.Taxonomy.ContentTypeSync" SourceId="d2c86073-d20c-4242-97f1-555d65605501" ContentTypeId="0x01010040485BB5EA91409BADF540D1B0254D3304" PreviousValue="true"/>
</file>

<file path=customXml/item4.xml><?xml version="1.0" encoding="utf-8"?>
<ct:contentTypeSchema xmlns:ct="http://schemas.microsoft.com/office/2006/metadata/contentType" xmlns:ma="http://schemas.microsoft.com/office/2006/metadata/properties/metaAttributes" ct:_="" ma:_="" ma:contentTypeName="TAIMI Työtiladokumentti" ma:contentTypeID="0x01010040485BB5EA91409BADF540D1B0254D33040042A99CD0064843449C23067F14D30FB2" ma:contentTypeVersion="25919" ma:contentTypeDescription="Taimin työtiloissa käytettävä sisältötyyppi. Pohjautuu TAIMI Yleisdokumentti-sisältötyyppiin, josta on siivottu mm. joitakin viestinnällisen intran metatietoja pois ja järjestetty metatiedot eri järjestykseen." ma:contentTypeScope="" ma:versionID="4e4d0cd61282919913090e716b554c19">
  <xsd:schema xmlns:xsd="http://www.w3.org/2001/XMLSchema" xmlns:xs="http://www.w3.org/2001/XMLSchema" xmlns:p="http://schemas.microsoft.com/office/2006/metadata/properties" xmlns:ns2="a90a8554-5475-4609-9feb-2f024996965b" targetNamespace="http://schemas.microsoft.com/office/2006/metadata/properties" ma:root="true" ma:fieldsID="4abcba339362e6d740556e74656d6074" ns2:_="">
    <xsd:import namespace="a90a8554-5475-4609-9feb-2f024996965b"/>
    <xsd:element name="properties">
      <xsd:complexType>
        <xsd:sequence>
          <xsd:element name="documentManagement">
            <xsd:complexType>
              <xsd:all>
                <xsd:element ref="ns2:Päiväys" minOccurs="0"/>
                <xsd:element ref="ns2:Dokumenttityyppi" minOccurs="0"/>
                <xsd:element ref="ns2:Dokumentin_x0020_tila" minOccurs="0"/>
                <xsd:element ref="ns2:KEHALaatija" minOccurs="0"/>
                <xsd:element ref="ns2:Lisatieto" minOccurs="0"/>
                <xsd:element ref="ns2:Diaarinumero" minOccurs="0"/>
                <xsd:element ref="ns2:Projekti" minOccurs="0"/>
                <xsd:element ref="ns2:h5218b789dcc4879ac7e2471126f729c" minOccurs="0"/>
                <xsd:element ref="ns2:cdf3ae8bf76741b5a3048f7f7f6eee61" minOccurs="0"/>
                <xsd:element ref="ns2:TaxCatchAll" minOccurs="0"/>
                <xsd:element ref="ns2:ic4bbedd957942e9b7ae9016b7d801af" minOccurs="0"/>
                <xsd:element ref="ns2:ha41659fa04643d0ac27d4c98155f03c" minOccurs="0"/>
                <xsd:element ref="ns2:TaxCatchAllLabe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0a8554-5475-4609-9feb-2f024996965b" elementFormDefault="qualified">
    <xsd:import namespace="http://schemas.microsoft.com/office/2006/documentManagement/types"/>
    <xsd:import namespace="http://schemas.microsoft.com/office/infopath/2007/PartnerControls"/>
    <xsd:element name="Päiväys" ma:index="2" nillable="true" ma:displayName="Päiväys" ma:description="Päivämäärä muodossa pp.kk.vvvv   HUOM! Ei ole sama kuin Muokkauspäivä, joka muuttuu aina kun dokumentin sisältöä tai ominaisuuksia muutetaan" ma:format="DateOnly" ma:internalName="P_x00e4_iv_x00e4_ys">
      <xsd:simpleType>
        <xsd:restriction base="dms:DateTime"/>
      </xsd:simpleType>
    </xsd:element>
    <xsd:element name="Dokumenttityyppi" ma:index="3" nillable="true" ma:displayName="Dokumenttityyppi" ma:description="Valitse dokumentin sisältöä ja käyttötarkoitusta kuvaava dokumenttityyppi. Käytä yleistyyppejä eli esim. Henkilöstösuunnitelma ja Taloussuunnitelma ovat molemmat Suunnitelma-tyyppisiä. Tarkenna tyyppiä tarvittaessa esim. dokumentin nimessä." ma:format="Dropdown" ma:indexed="true" ma:internalName="Dokumenttityyppi">
      <xsd:simpleType>
        <xsd:restriction base="dms:Choice">
          <xsd:enumeration value="TUNTEMATON"/>
          <xsd:enumeration value="Muu dokumenttityyppi"/>
          <xsd:enumeration value="Aloite"/>
          <xsd:enumeration value="Analyysi"/>
          <xsd:enumeration value="Ansioluettelo"/>
          <xsd:enumeration value="Arvio"/>
          <xsd:enumeration value="Arviointi"/>
          <xsd:enumeration value="Asettamispäätös"/>
          <xsd:enumeration value="Asetus"/>
          <xsd:enumeration value="Asiakirjamalli"/>
          <xsd:enumeration value="Asialista"/>
          <xsd:enumeration value="Ehdotus"/>
          <xsd:enumeration value="Esite"/>
          <xsd:enumeration value="Esittely"/>
          <xsd:enumeration value="Esitys"/>
          <xsd:enumeration value="Esityslista"/>
          <xsd:enumeration value="Haaste"/>
          <xsd:enumeration value="Hakemus"/>
          <xsd:enumeration value="Hankekortti"/>
          <xsd:enumeration value="Hinnasto"/>
          <xsd:enumeration value="Huomautus"/>
          <xsd:enumeration value="Hyvitys"/>
          <xsd:enumeration value="Hyväksyminen"/>
          <xsd:enumeration value="Ilmoitus"/>
          <xsd:enumeration value="Jälkiarviointi"/>
          <xsd:enumeration value="Kannanotto"/>
          <xsd:enumeration value="Kartta"/>
          <xsd:enumeration value="Kehittämisehdotus"/>
          <xsd:enumeration value="Kirje"/>
          <xsd:enumeration value="Kokouskutsu"/>
          <xsd:enumeration value="Korvaus"/>
          <xsd:enumeration value="Kuittauspyyntö"/>
          <xsd:enumeration value="Kuitti"/>
          <xsd:enumeration value="Kustannusarvio"/>
          <xsd:enumeration value="Kutsu"/>
          <xsd:enumeration value="Kuuleminen"/>
          <xsd:enumeration value="Kuulutus"/>
          <xsd:enumeration value="Kuva"/>
          <xsd:enumeration value="Kuvaus"/>
          <xsd:enumeration value="Laskelma"/>
          <xsd:enumeration value="Lasku"/>
          <xsd:enumeration value="Lausunto"/>
          <xsd:enumeration value="Lausuntopyyntö"/>
          <xsd:enumeration value="Liite"/>
          <xsd:enumeration value="Linkki"/>
          <xsd:enumeration value="Lista"/>
          <xsd:enumeration value="Lomake"/>
          <xsd:enumeration value="Loppuraportti"/>
          <xsd:enumeration value="Luettelo"/>
          <xsd:enumeration value="Lupa"/>
          <xsd:enumeration value="Lupaehdot"/>
          <xsd:enumeration value="Lähete"/>
          <xsd:enumeration value="Määrittely"/>
          <xsd:enumeration value="Määritys"/>
          <xsd:enumeration value="Määrärahakirje"/>
          <xsd:enumeration value="Muistio"/>
          <xsd:enumeration value="Muutosilmoitus"/>
          <xsd:enumeration value="Nimitys"/>
          <xsd:enumeration value="Ohje"/>
          <xsd:enumeration value="Ohjelma"/>
          <xsd:enumeration value="Oikaisupäätös"/>
          <xsd:enumeration value="Oikaisuohje"/>
          <xsd:enumeration value="Palautuspyyntö"/>
          <xsd:enumeration value="Palvelukuvaus"/>
          <xsd:enumeration value="Pelastussuunnitelma"/>
          <xsd:enumeration value="Perustelumuistio"/>
          <xsd:enumeration value="Perusteltu päätelmä"/>
          <xsd:enumeration value="Politiikka"/>
          <xsd:enumeration value="Posteri"/>
          <xsd:enumeration value="Projektiehdotus"/>
          <xsd:enumeration value="Projektisuunnitelma"/>
          <xsd:enumeration value="Prosessikuvaus"/>
          <xsd:enumeration value="Pyyntö"/>
          <xsd:enumeration value="Päätös"/>
          <xsd:enumeration value="Pöytäkirja"/>
          <xsd:enumeration value="Raportti"/>
          <xsd:enumeration value="Ratkaisu"/>
          <xsd:enumeration value="Rekisteriseloste"/>
          <xsd:enumeration value="Reklamaatio"/>
          <xsd:enumeration value="Resurssivaraus"/>
          <xsd:enumeration value="Saate"/>
          <xsd:enumeration value="Selvitys"/>
          <xsd:enumeration value="Selvityspyyntö"/>
          <xsd:enumeration value="Sitoumus"/>
          <xsd:enumeration value="Sivusto"/>
          <xsd:enumeration value="Sopimus"/>
          <xsd:enumeration value="Strategia"/>
          <xsd:enumeration value="Suunnitelma"/>
          <xsd:enumeration value="Sähköpostiviesti"/>
          <xsd:enumeration value="Tarjous"/>
          <xsd:enumeration value="Tarjouspyyntö"/>
          <xsd:enumeration value="Tarkastus"/>
          <xsd:enumeration value="Tehtävänkuva"/>
          <xsd:enumeration value="Tiedote"/>
          <xsd:enumeration value="Tietojärjestelmäseloste"/>
          <xsd:enumeration value="Tietosuojaseloste"/>
          <xsd:enumeration value="Tietosuojakortti"/>
          <xsd:enumeration value="Tilaus"/>
          <xsd:enumeration value="Tilausvahvistus"/>
          <xsd:enumeration value="Todistus"/>
          <xsd:enumeration value="Toimeksianto"/>
          <xsd:enumeration value="Tosite"/>
          <xsd:enumeration value="Työjärjestys"/>
          <xsd:enumeration value="Urakkaohjelma"/>
          <xsd:enumeration value="Uutiskirje"/>
          <xsd:enumeration value="Vaatimus"/>
          <xsd:enumeration value="Valitus"/>
          <xsd:enumeration value="Valitusosoitus"/>
          <xsd:enumeration value="Vastaus"/>
          <xsd:enumeration value="Vastine"/>
          <xsd:enumeration value="Video"/>
          <xsd:enumeration value="Yhteenveto"/>
          <xsd:enumeration value="Äänitiedosto"/>
          <xsd:enumeration value="Palvelusopimus"/>
          <xsd:enumeration value="Toimeksiantosopimus"/>
          <xsd:enumeration value="Toimitussopimus"/>
          <xsd:enumeration value="Toimittajasopimus"/>
          <xsd:enumeration value="Tietoturvallisuussopimus"/>
          <xsd:enumeration value="Tutkintapyyntö"/>
          <xsd:enumeration value="Työmääräarvio"/>
          <xsd:enumeration value="Vaatimusmäärittely"/>
        </xsd:restriction>
      </xsd:simpleType>
    </xsd:element>
    <xsd:element name="Dokumentin_x0020_tila" ma:index="4" nillable="true" ma:displayName="Dokumentin tila" ma:description="Valitse dokumentin tila" ma:format="Dropdown" ma:internalName="Dokumentin_x0020_tila">
      <xsd:simpleType>
        <xsd:restriction base="dms:Choice">
          <xsd:enumeration value="Luonnos"/>
          <xsd:enumeration value="Lausunnolla"/>
          <xsd:enumeration value="Katselmoitavana"/>
          <xsd:enumeration value="Kommentoitavana"/>
          <xsd:enumeration value="Valmis"/>
          <xsd:enumeration value="Hyväksytty"/>
          <xsd:enumeration value="Allekirjoitettu"/>
          <xsd:enumeration value="Arkistoitu"/>
          <xsd:enumeration value="Toimitettu allekirjoitettavaksi"/>
        </xsd:restriction>
      </xsd:simpleType>
    </xsd:element>
    <xsd:element name="KEHALaatija" ma:index="5" nillable="true" ma:displayName="Laatija" ma:description="Dokumentin laatija(t)/kirjoittaja(t)/valmistelija(t). Kirjoita muodossa Sukunimi Etunimi ja useampi nimi pilkulla erotettuina. Laatijaorganisaatio on omana tietonaan. HUOM! Ei ole sama kuin Muokkaaja, joka päivittyy aina automaattisesti!" ma:internalName="KEHALaatija">
      <xsd:simpleType>
        <xsd:restriction base="dms:Text">
          <xsd:maxLength value="255"/>
        </xsd:restriction>
      </xsd:simpleType>
    </xsd:element>
    <xsd:element name="Lisatieto" ma:index="7" nillable="true" ma:displayName="Lisatieto" ma:description="Dokumenttiin liittyvä vapaamuotoinen lisätieto" ma:internalName="Lisatieto">
      <xsd:simpleType>
        <xsd:restriction base="dms:Text">
          <xsd:maxLength value="255"/>
        </xsd:restriction>
      </xsd:simpleType>
    </xsd:element>
    <xsd:element name="Diaarinumero" ma:index="8" nillable="true" ma:displayName="Diaarinumero" ma:description="Arkistoitavat dokumentit pitää toimittaa viraston asiankäsittelyjärjestelmään (esim. USPA), josta saadaan dokumentille diaarinumero/asian tunnus. Dokumentin tallentaminen työtilaan ei vastaa arkistointia vaan on lähinnä työkappale tai kopio! Kirjoita tähän asiankäsittelyjärjestelmästä saatu diaarinumero. Jos tässä diaarinumerokentässä on tieto, silloin alkuperäinen dokumentti on löydettävissä asiankäsittelyjärjestelmästä samalla diaarinumerolla." ma:indexed="true" ma:internalName="Diaarinumero">
      <xsd:simpleType>
        <xsd:restriction base="dms:Text">
          <xsd:maxLength value="255"/>
        </xsd:restriction>
      </xsd:simpleType>
    </xsd:element>
    <xsd:element name="Projekti" ma:index="11" nillable="true" ma:displayName="Projekti" ma:description="Projektin nimi, lyhenne tai tunniste (esim. projektinumero). Jos käytetään projektin nimeä, kiinnitä huomiota oikeinkirjoitukseen, jotta Projekti-metatiedolla voidaan helposti hakea yhteen tietytyn projektiin liittyvät dokumentit." ma:internalName="Projekti">
      <xsd:simpleType>
        <xsd:restriction base="dms:Text">
          <xsd:maxLength value="255"/>
        </xsd:restriction>
      </xsd:simpleType>
    </xsd:element>
    <xsd:element name="h5218b789dcc4879ac7e2471126f729c" ma:index="18" nillable="true" ma:taxonomy="true" ma:internalName="h5218b789dcc4879ac7e2471126f729c" ma:taxonomyFieldName="Laatijaorganisaatio" ma:displayName="Laatijaorganisaatio" ma:default="" ma:fieldId="{15218b78-9dcc-4879-ac7e-2471126f729c}" ma:sspId="d2c86073-d20c-4242-97f1-555d65605501" ma:termSetId="3048278a-efee-4f89-97d2-3a09c7261644" ma:anchorId="00000000-0000-0000-0000-000000000000" ma:open="true" ma:isKeyword="false">
      <xsd:complexType>
        <xsd:sequence>
          <xsd:element ref="pc:Terms" minOccurs="0" maxOccurs="1"/>
        </xsd:sequence>
      </xsd:complexType>
    </xsd:element>
    <xsd:element name="cdf3ae8bf76741b5a3048f7f7f6eee61" ma:index="20" nillable="true" ma:taxonomy="true" ma:internalName="cdf3ae8bf76741b5a3048f7f7f6eee61" ma:taxonomyFieldName="Kohdevirastot" ma:displayName="Kohdevirastot" ma:default="" ma:fieldId="{cdf3ae8b-f767-41b5-a304-8f7f7f6eee61}" ma:taxonomyMulti="true" ma:sspId="d2c86073-d20c-4242-97f1-555d65605501" ma:termSetId="63820ef9-0d8b-440d-bb2a-a34f31636611" ma:anchorId="00000000-0000-0000-0000-000000000000" ma:open="false" ma:isKeyword="false">
      <xsd:complexType>
        <xsd:sequence>
          <xsd:element ref="pc:Terms" minOccurs="0" maxOccurs="1"/>
        </xsd:sequence>
      </xsd:complexType>
    </xsd:element>
    <xsd:element name="TaxCatchAll" ma:index="21" nillable="true" ma:displayName="Taxonomy Catch All Column" ma:hidden="true" ma:list="{82cdd2f2-290b-4248-98ce-8660527d5bf4}" ma:internalName="TaxCatchAll" ma:showField="CatchAllData" ma:web="8a640c05-48ea-4462-ae88-44cd5fd043dc">
      <xsd:complexType>
        <xsd:complexContent>
          <xsd:extension base="dms:MultiChoiceLookup">
            <xsd:sequence>
              <xsd:element name="Value" type="dms:Lookup" maxOccurs="unbounded" minOccurs="0" nillable="true"/>
            </xsd:sequence>
          </xsd:extension>
        </xsd:complexContent>
      </xsd:complexType>
    </xsd:element>
    <xsd:element name="ic4bbedd957942e9b7ae9016b7d801af" ma:index="22" nillable="true" ma:taxonomy="true" ma:internalName="ic4bbedd957942e9b7ae9016b7d801af" ma:taxonomyFieldName="Kohdepaikkakunnat" ma:displayName="Kohdepaikkakunnat" ma:default="" ma:fieldId="{2c4bbedd-9579-42e9-b7ae-9016b7d801af}" ma:taxonomyMulti="true" ma:sspId="d2c86073-d20c-4242-97f1-555d65605501" ma:termSetId="0dc2f29c-0234-492f-8714-dea2e1be5dcc" ma:anchorId="00000000-0000-0000-0000-000000000000" ma:open="false" ma:isKeyword="false">
      <xsd:complexType>
        <xsd:sequence>
          <xsd:element ref="pc:Terms" minOccurs="0" maxOccurs="1"/>
        </xsd:sequence>
      </xsd:complexType>
    </xsd:element>
    <xsd:element name="ha41659fa04643d0ac27d4c98155f03c" ma:index="23" nillable="true" ma:taxonomy="true" ma:internalName="ha41659fa04643d0ac27d4c98155f03c" ma:taxonomyFieldName="Sis_x00e4_lt_x00f6_aihe" ma:displayName="Sisältöaihe" ma:default="" ma:fieldId="{1a41659f-a046-43d0-ac27-d4c98155f03c}" ma:sspId="d2c86073-d20c-4242-97f1-555d65605501" ma:termSetId="908b95f9-7a2e-4422-b2f4-f82e2c0341e9" ma:anchorId="00000000-0000-0000-0000-000000000000" ma:open="false" ma:isKeyword="false">
      <xsd:complexType>
        <xsd:sequence>
          <xsd:element ref="pc:Terms" minOccurs="0" maxOccurs="1"/>
        </xsd:sequence>
      </xsd:complexType>
    </xsd:element>
    <xsd:element name="TaxCatchAllLabel" ma:index="24" nillable="true" ma:displayName="Taxonomy Catch All Column1" ma:hidden="true" ma:list="{82cdd2f2-290b-4248-98ce-8660527d5bf4}" ma:internalName="TaxCatchAllLabel" ma:readOnly="true" ma:showField="CatchAllDataLabel" ma:web="8a640c05-48ea-4462-ae88-44cd5fd043d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4" ma:displayName="Sisältölaji"/>
        <xsd:element ref="dc:title" minOccurs="0" maxOccurs="1" ma:index="1"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7A436AD-EF35-4608-8FC7-C9A062ABE9A8}">
  <ds:schemaRefs>
    <ds:schemaRef ds:uri="http://schemas.microsoft.com/office/2006/metadata/properties"/>
    <ds:schemaRef ds:uri="http://schemas.microsoft.com/office/2006/documentManagement/types"/>
    <ds:schemaRef ds:uri="http://purl.org/dc/dcmitype/"/>
    <ds:schemaRef ds:uri="http://purl.org/dc/elements/1.1/"/>
    <ds:schemaRef ds:uri="http://www.w3.org/XML/1998/namespace"/>
    <ds:schemaRef ds:uri="http://purl.org/dc/terms/"/>
    <ds:schemaRef ds:uri="http://schemas.microsoft.com/office/infopath/2007/PartnerControls"/>
    <ds:schemaRef ds:uri="http://schemas.openxmlformats.org/package/2006/metadata/core-properties"/>
    <ds:schemaRef ds:uri="a90a8554-5475-4609-9feb-2f024996965b"/>
  </ds:schemaRefs>
</ds:datastoreItem>
</file>

<file path=customXml/itemProps2.xml><?xml version="1.0" encoding="utf-8"?>
<ds:datastoreItem xmlns:ds="http://schemas.openxmlformats.org/officeDocument/2006/customXml" ds:itemID="{6B0F984B-0167-430D-B447-76AE5BE3E817}">
  <ds:schemaRefs>
    <ds:schemaRef ds:uri="http://schemas.microsoft.com/sharepoint/v3/contenttype/forms"/>
  </ds:schemaRefs>
</ds:datastoreItem>
</file>

<file path=customXml/itemProps3.xml><?xml version="1.0" encoding="utf-8"?>
<ds:datastoreItem xmlns:ds="http://schemas.openxmlformats.org/officeDocument/2006/customXml" ds:itemID="{DCFE6F9F-A892-42CF-AA64-1B4D0CFED3C2}">
  <ds:schemaRefs>
    <ds:schemaRef ds:uri="Microsoft.SharePoint.Taxonomy.ContentTypeSync"/>
  </ds:schemaRefs>
</ds:datastoreItem>
</file>

<file path=customXml/itemProps4.xml><?xml version="1.0" encoding="utf-8"?>
<ds:datastoreItem xmlns:ds="http://schemas.openxmlformats.org/officeDocument/2006/customXml" ds:itemID="{68E4DC36-52E4-4B88-9C45-CFDD43ACE1A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0a8554-5475-4609-9feb-2f02499696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389</TotalTime>
  <Words>64</Words>
  <Application>Microsoft Office PowerPoint</Application>
  <PresentationFormat>Laajakuva</PresentationFormat>
  <Paragraphs>36</Paragraphs>
  <Slides>9</Slides>
  <Notes>6</Notes>
  <HiddenSlides>0</HiddenSlides>
  <MMClips>0</MMClips>
  <ScaleCrop>false</ScaleCrop>
  <HeadingPairs>
    <vt:vector size="6" baseType="variant">
      <vt:variant>
        <vt:lpstr>Käytetyt fontit</vt:lpstr>
      </vt:variant>
      <vt:variant>
        <vt:i4>4</vt:i4>
      </vt:variant>
      <vt:variant>
        <vt:lpstr>Teema</vt:lpstr>
      </vt:variant>
      <vt:variant>
        <vt:i4>1</vt:i4>
      </vt:variant>
      <vt:variant>
        <vt:lpstr>Dian otsikot</vt:lpstr>
      </vt:variant>
      <vt:variant>
        <vt:i4>9</vt:i4>
      </vt:variant>
    </vt:vector>
  </HeadingPairs>
  <TitlesOfParts>
    <vt:vector size="14" baseType="lpstr">
      <vt:lpstr>Aptos</vt:lpstr>
      <vt:lpstr>Arial</vt:lpstr>
      <vt:lpstr>Calibri</vt:lpstr>
      <vt:lpstr>Roboto</vt:lpstr>
      <vt:lpstr>Keha esityspohja</vt:lpstr>
      <vt:lpstr>Tukimateriaali työllistymistä  edistävän monialaisen tuen  yhteistoimintamallin verkostoille - työpohjat -</vt:lpstr>
      <vt:lpstr>Nelikenttä, pohja</vt:lpstr>
      <vt:lpstr>PowerPoint-esitys</vt:lpstr>
      <vt:lpstr>PowerPoint-esitys</vt:lpstr>
      <vt:lpstr>PowerPoint-esitys</vt:lpstr>
      <vt:lpstr>Asiakaspersoonat, pohja</vt:lpstr>
      <vt:lpstr>Signaalit</vt:lpstr>
      <vt:lpstr>Signaalit, pohja</vt:lpstr>
      <vt:lpstr>Arvolupaukset, pohja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Laura Galvez</dc:creator>
  <cp:lastModifiedBy>Välimaa Anne (KEHA)</cp:lastModifiedBy>
  <cp:revision>11</cp:revision>
  <dcterms:created xsi:type="dcterms:W3CDTF">2024-06-25T08:21:05Z</dcterms:created>
  <dcterms:modified xsi:type="dcterms:W3CDTF">2024-10-28T08:47:35Z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0x01010040485BB5EA91409BADF540D1B0254D33040042A99CD0064843449C23067F14D30FB2</vt:lpwstr>
  </property>
  <property fmtid="{D5CDD505-2E9C-101B-9397-08002B2CF9AE}" pid="3" name="Kohdepaikkakunnat">
    <vt:lpwstr/>
  </property>
  <property fmtid="{D5CDD505-2E9C-101B-9397-08002B2CF9AE}" pid="4" name="MediaServiceImageTags">
    <vt:lpwstr/>
  </property>
  <property fmtid="{D5CDD505-2E9C-101B-9397-08002B2CF9AE}" pid="5" name="Laatijaorganisaatio">
    <vt:lpwstr/>
  </property>
  <property fmtid="{D5CDD505-2E9C-101B-9397-08002B2CF9AE}" pid="6" name="Kohdevirastot">
    <vt:lpwstr/>
  </property>
  <property fmtid="{D5CDD505-2E9C-101B-9397-08002B2CF9AE}" pid="7" name="Sisältöaihe">
    <vt:lpwstr/>
  </property>
  <property fmtid="{D5CDD505-2E9C-101B-9397-08002B2CF9AE}" pid="8" name="lcf76f155ced4ddcb4097134ff3c332f">
    <vt:lpwstr/>
  </property>
</Properties>
</file>